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28" r:id="rId3"/>
    <p:sldId id="350" r:id="rId4"/>
    <p:sldId id="351" r:id="rId5"/>
    <p:sldId id="352" r:id="rId6"/>
    <p:sldId id="370" r:id="rId7"/>
    <p:sldId id="354" r:id="rId8"/>
    <p:sldId id="355" r:id="rId9"/>
    <p:sldId id="356" r:id="rId10"/>
    <p:sldId id="366" r:id="rId11"/>
    <p:sldId id="360" r:id="rId12"/>
    <p:sldId id="361" r:id="rId13"/>
    <p:sldId id="362" r:id="rId14"/>
    <p:sldId id="363" r:id="rId15"/>
    <p:sldId id="372" r:id="rId16"/>
    <p:sldId id="373" r:id="rId17"/>
    <p:sldId id="364" r:id="rId18"/>
    <p:sldId id="365" r:id="rId19"/>
    <p:sldId id="359" r:id="rId20"/>
    <p:sldId id="347" r:id="rId21"/>
    <p:sldId id="367" r:id="rId22"/>
    <p:sldId id="368" r:id="rId23"/>
    <p:sldId id="3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76" autoAdjust="0"/>
  </p:normalViewPr>
  <p:slideViewPr>
    <p:cSldViewPr>
      <p:cViewPr varScale="1">
        <p:scale>
          <a:sx n="37" d="100"/>
          <a:sy n="37" d="100"/>
        </p:scale>
        <p:origin x="-14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99096-C371-46A4-A171-9D7F892D6238}" type="datetimeFigureOut">
              <a:rPr lang="en-US" smtClean="0"/>
              <a:pPr/>
              <a:t>5/24/2010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8B8E1-3946-4CD6-8C9E-E67A04461CB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QPFs are done twice daily at the OHRFC….00Z and 12Z for use in the National Weather Service River Forecast System (NWSRFS) as input to produce river forecasts out to 3 to 5 days.  The addition of accurate QPF forecasting into the river forecast model allowed for additional lead time though the QPF had to be accurate not only in amounts but in the spatial and temporal distribution of the rainfall.  The axis of heaviest rainfall was critical.</a:t>
            </a:r>
          </a:p>
          <a:p>
            <a:pPr eaLnBrk="1" hangingPunct="1"/>
            <a:r>
              <a:rPr lang="en-US" dirty="0" smtClean="0"/>
              <a:t>1996, OHRFC started using a “precipitation efficiency” parameter used by NESDIS as a correction factor for producing satellite precipitation estimates.  The OHRFC adopted the parameter and integrated it into the meteorological models as a forecast parameter…Precipitation Potential.  </a:t>
            </a:r>
          </a:p>
        </p:txBody>
      </p:sp>
      <p:sp>
        <p:nvSpPr>
          <p:cNvPr id="4" name="Slide Number Placeholder 3"/>
          <p:cNvSpPr>
            <a:spLocks noGrp="1"/>
          </p:cNvSpPr>
          <p:nvPr>
            <p:ph type="sldNum" sz="quarter" idx="10"/>
          </p:nvPr>
        </p:nvSpPr>
        <p:spPr/>
        <p:txBody>
          <a:bodyPr/>
          <a:lstStyle/>
          <a:p>
            <a:fld id="{E068B8E1-3946-4CD6-8C9E-E67A04461CB7}"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Off topic of presentation, but </a:t>
            </a:r>
            <a:r>
              <a:rPr lang="en-US" dirty="0" err="1" smtClean="0"/>
              <a:t>Eularian</a:t>
            </a:r>
            <a:r>
              <a:rPr lang="en-US" baseline="0" dirty="0" smtClean="0"/>
              <a:t> Moisture Transport (Moisture Transport </a:t>
            </a:r>
            <a:r>
              <a:rPr lang="en-US" baseline="0" dirty="0" err="1" smtClean="0"/>
              <a:t>Magnitute</a:t>
            </a:r>
            <a:r>
              <a:rPr lang="en-US" baseline="0" dirty="0" smtClean="0"/>
              <a:t> in D2D) had axis even farther southeast where heaviest rain fell. </a:t>
            </a:r>
            <a:endParaRPr lang="en-US" dirty="0"/>
          </a:p>
        </p:txBody>
      </p:sp>
      <p:sp>
        <p:nvSpPr>
          <p:cNvPr id="4" name="Slide Number Placeholder 3"/>
          <p:cNvSpPr>
            <a:spLocks noGrp="1"/>
          </p:cNvSpPr>
          <p:nvPr>
            <p:ph type="sldNum" sz="quarter" idx="10"/>
          </p:nvPr>
        </p:nvSpPr>
        <p:spPr/>
        <p:txBody>
          <a:bodyPr/>
          <a:lstStyle/>
          <a:p>
            <a:fld id="{E068B8E1-3946-4CD6-8C9E-E67A04461CB7}" type="slidenum">
              <a:rPr lang="en-US" smtClean="0"/>
              <a:pPr/>
              <a:t>16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a:t>
            </a:r>
            <a:r>
              <a:rPr lang="en-US" baseline="0" dirty="0" smtClean="0"/>
              <a:t> to POPs smart tool for GFE</a:t>
            </a:r>
            <a:endParaRPr lang="en-US" dirty="0"/>
          </a:p>
        </p:txBody>
      </p:sp>
      <p:sp>
        <p:nvSpPr>
          <p:cNvPr id="4" name="Slide Number Placeholder 3"/>
          <p:cNvSpPr>
            <a:spLocks noGrp="1"/>
          </p:cNvSpPr>
          <p:nvPr>
            <p:ph type="sldNum" sz="quarter" idx="10"/>
          </p:nvPr>
        </p:nvSpPr>
        <p:spPr/>
        <p:txBody>
          <a:bodyPr/>
          <a:lstStyle/>
          <a:p>
            <a:fld id="{E068B8E1-3946-4CD6-8C9E-E67A04461CB7}"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5D691B2-E6EA-4862-9242-91C9AED08269}" type="datetimeFigureOut">
              <a:rPr lang="en-US" smtClean="0"/>
              <a:pPr/>
              <a:t>5/24/2010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25C408-A3D3-47E8-BD62-FA0BC6DBC7E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D691B2-E6EA-4862-9242-91C9AED08269}" type="datetimeFigureOut">
              <a:rPr lang="en-US" smtClean="0"/>
              <a:pPr/>
              <a:t>5/24/2010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25C408-A3D3-47E8-BD62-FA0BC6DBC7E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D691B2-E6EA-4862-9242-91C9AED08269}" type="datetimeFigureOut">
              <a:rPr lang="en-US" smtClean="0"/>
              <a:pPr/>
              <a:t>5/24/2010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25C408-A3D3-47E8-BD62-FA0BC6DBC7E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D691B2-E6EA-4862-9242-91C9AED08269}" type="datetimeFigureOut">
              <a:rPr lang="en-US" smtClean="0"/>
              <a:pPr/>
              <a:t>5/24/2010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25C408-A3D3-47E8-BD62-FA0BC6DBC7E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5D691B2-E6EA-4862-9242-91C9AED08269}" type="datetimeFigureOut">
              <a:rPr lang="en-US" smtClean="0"/>
              <a:pPr/>
              <a:t>5/24/2010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25C408-A3D3-47E8-BD62-FA0BC6DBC7E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5D691B2-E6EA-4862-9242-91C9AED08269}" type="datetimeFigureOut">
              <a:rPr lang="en-US" smtClean="0"/>
              <a:pPr/>
              <a:t>5/24/2010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7625C408-A3D3-47E8-BD62-FA0BC6DBC7E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5D691B2-E6EA-4862-9242-91C9AED08269}" type="datetimeFigureOut">
              <a:rPr lang="en-US" smtClean="0"/>
              <a:pPr/>
              <a:t>5/24/2010</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7625C408-A3D3-47E8-BD62-FA0BC6DBC7E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5D691B2-E6EA-4862-9242-91C9AED08269}" type="datetimeFigureOut">
              <a:rPr lang="en-US" smtClean="0"/>
              <a:pPr/>
              <a:t>5/24/2010</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7625C408-A3D3-47E8-BD62-FA0BC6DBC7E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5D691B2-E6EA-4862-9242-91C9AED08269}" type="datetimeFigureOut">
              <a:rPr lang="en-US" smtClean="0"/>
              <a:pPr/>
              <a:t>5/24/2010</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7625C408-A3D3-47E8-BD62-FA0BC6DBC7E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5D691B2-E6EA-4862-9242-91C9AED08269}" type="datetimeFigureOut">
              <a:rPr lang="en-US" smtClean="0"/>
              <a:pPr/>
              <a:t>5/24/2010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7625C408-A3D3-47E8-BD62-FA0BC6DBC7E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5D691B2-E6EA-4862-9242-91C9AED08269}" type="datetimeFigureOut">
              <a:rPr lang="en-US" smtClean="0"/>
              <a:pPr/>
              <a:t>5/24/2010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7625C408-A3D3-47E8-BD62-FA0BC6DBC7E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381000" y="0"/>
            <a:ext cx="8382000" cy="6858000"/>
          </a:xfrm>
          <a:prstGeom prst="rect">
            <a:avLst/>
          </a:prstGeom>
          <a:gradFill rotWithShape="1">
            <a:gsLst>
              <a:gs pos="0">
                <a:srgbClr val="C6D5F0">
                  <a:gamma/>
                  <a:tint val="0"/>
                  <a:invGamma/>
                </a:srgbClr>
              </a:gs>
              <a:gs pos="100000">
                <a:srgbClr val="C6D5F0"/>
              </a:gs>
            </a:gsLst>
            <a:lin ang="2700000" scaled="1"/>
          </a:gradFill>
          <a:ln w="9525">
            <a:noFill/>
            <a:miter lim="800000"/>
            <a:headEnd/>
            <a:tailEnd/>
          </a:ln>
          <a:effectLst/>
        </p:spPr>
        <p:txBody>
          <a:bodyPr wrap="none" anchor="ctr"/>
          <a:lstStyle/>
          <a:p>
            <a:pPr>
              <a:defRPr/>
            </a:pPr>
            <a:endParaRPr lang="en-US" dirty="0"/>
          </a:p>
        </p:txBody>
      </p:sp>
      <p:sp>
        <p:nvSpPr>
          <p:cNvPr id="1032" name="Rectangle 8"/>
          <p:cNvSpPr>
            <a:spLocks noChangeArrowheads="1"/>
          </p:cNvSpPr>
          <p:nvPr/>
        </p:nvSpPr>
        <p:spPr bwMode="auto">
          <a:xfrm>
            <a:off x="396875" y="0"/>
            <a:ext cx="46038" cy="6858000"/>
          </a:xfrm>
          <a:prstGeom prst="rect">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pPr>
              <a:defRPr/>
            </a:pPr>
            <a:endParaRPr lang="en-US" dirty="0"/>
          </a:p>
        </p:txBody>
      </p:sp>
      <p:sp>
        <p:nvSpPr>
          <p:cNvPr id="1034" name="Rectangle 10"/>
          <p:cNvSpPr>
            <a:spLocks noChangeArrowheads="1"/>
          </p:cNvSpPr>
          <p:nvPr/>
        </p:nvSpPr>
        <p:spPr bwMode="auto">
          <a:xfrm rot="-5400000">
            <a:off x="-1873250" y="1911350"/>
            <a:ext cx="4503738" cy="665162"/>
          </a:xfrm>
          <a:prstGeom prst="rect">
            <a:avLst/>
          </a:prstGeom>
          <a:noFill/>
          <a:ln w="9525">
            <a:noFill/>
            <a:miter lim="800000"/>
            <a:headEnd/>
            <a:tailEnd/>
          </a:ln>
          <a:effectLst/>
        </p:spPr>
        <p:txBody>
          <a:bodyPr>
            <a:spAutoFit/>
          </a:bodyPr>
          <a:lstStyle/>
          <a:p>
            <a:pPr>
              <a:lnSpc>
                <a:spcPct val="125000"/>
              </a:lnSpc>
              <a:defRPr/>
            </a:pPr>
            <a:r>
              <a:rPr lang="en-US" sz="1600" b="1" dirty="0">
                <a:solidFill>
                  <a:schemeClr val="bg2"/>
                </a:solidFill>
              </a:rPr>
              <a:t>National Weather Service</a:t>
            </a:r>
            <a:r>
              <a:rPr lang="en-US" sz="1400" dirty="0">
                <a:solidFill>
                  <a:schemeClr val="bg2"/>
                </a:solidFill>
              </a:rPr>
              <a:t> </a:t>
            </a:r>
            <a:br>
              <a:rPr lang="en-US" sz="1400" dirty="0">
                <a:solidFill>
                  <a:schemeClr val="bg2"/>
                </a:solidFill>
              </a:rPr>
            </a:br>
            <a:r>
              <a:rPr lang="en-US" sz="1400" i="1" dirty="0">
                <a:solidFill>
                  <a:schemeClr val="accent1"/>
                </a:solidFill>
              </a:rPr>
              <a:t>Protecting Lives and Property</a:t>
            </a:r>
          </a:p>
        </p:txBody>
      </p:sp>
      <p:sp>
        <p:nvSpPr>
          <p:cNvPr id="1026" name="Title Placeholder 1"/>
          <p:cNvSpPr>
            <a:spLocks noGrp="1"/>
          </p:cNvSpPr>
          <p:nvPr>
            <p:ph type="title"/>
          </p:nvPr>
        </p:nvSpPr>
        <p:spPr bwMode="auto">
          <a:xfrm>
            <a:off x="457200" y="152400"/>
            <a:ext cx="83058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990600" y="1600200"/>
            <a:ext cx="7696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95D691B2-E6EA-4862-9242-91C9AED08269}" type="datetimeFigureOut">
              <a:rPr lang="en-US" smtClean="0"/>
              <a:pPr/>
              <a:t>5/24/2010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7010400" y="64531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accent1"/>
                </a:solidFill>
                <a:latin typeface="Calibri" pitchFamily="34" charset="0"/>
              </a:defRPr>
            </a:lvl1pPr>
          </a:lstStyle>
          <a:p>
            <a:fld id="{7625C408-A3D3-47E8-BD62-FA0BC6DBC7EA}" type="slidenum">
              <a:rPr lang="en-US" smtClean="0"/>
              <a:pPr/>
              <a:t>‹#›</a:t>
            </a:fld>
            <a:endParaRPr lang="en-US" dirty="0"/>
          </a:p>
        </p:txBody>
      </p:sp>
      <p:sp>
        <p:nvSpPr>
          <p:cNvPr id="1040" name="Rectangle 16"/>
          <p:cNvSpPr>
            <a:spLocks noChangeArrowheads="1"/>
          </p:cNvSpPr>
          <p:nvPr/>
        </p:nvSpPr>
        <p:spPr bwMode="auto">
          <a:xfrm flipV="1">
            <a:off x="8716963" y="0"/>
            <a:ext cx="46037" cy="6858000"/>
          </a:xfrm>
          <a:prstGeom prst="rect">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pPr>
              <a:defRPr/>
            </a:pPr>
            <a:endParaRPr lang="en-US" dirty="0"/>
          </a:p>
        </p:txBody>
      </p:sp>
      <p:pic>
        <p:nvPicPr>
          <p:cNvPr id="1033" name="Picture 16" descr="test logo.eps"/>
          <p:cNvPicPr>
            <a:picLocks noChangeAspect="1"/>
          </p:cNvPicPr>
          <p:nvPr/>
        </p:nvPicPr>
        <p:blipFill>
          <a:blip r:embed="rId13" cstate="print"/>
          <a:srcRect/>
          <a:stretch>
            <a:fillRect/>
          </a:stretch>
        </p:blipFill>
        <p:spPr bwMode="auto">
          <a:xfrm>
            <a:off x="8153400" y="5105400"/>
            <a:ext cx="712788" cy="712788"/>
          </a:xfrm>
          <a:prstGeom prst="rect">
            <a:avLst/>
          </a:prstGeom>
          <a:noFill/>
          <a:ln w="9525">
            <a:noFill/>
            <a:miter lim="800000"/>
            <a:headEnd/>
            <a:tailEnd/>
          </a:ln>
          <a:effectLst>
            <a:outerShdw dist="17961" dir="2700000" algn="ctr" rotWithShape="0">
              <a:schemeClr val="bg1"/>
            </a:outerShdw>
          </a:effectLst>
        </p:spPr>
      </p:pic>
      <p:pic>
        <p:nvPicPr>
          <p:cNvPr id="1045" name="Picture 21" descr="ivan4x4"/>
          <p:cNvPicPr>
            <a:picLocks noChangeAspect="1" noChangeArrowheads="1"/>
          </p:cNvPicPr>
          <p:nvPr/>
        </p:nvPicPr>
        <p:blipFill>
          <a:blip r:embed="rId14" cstate="print"/>
          <a:srcRect/>
          <a:stretch>
            <a:fillRect/>
          </a:stretch>
        </p:blipFill>
        <p:spPr bwMode="auto">
          <a:xfrm>
            <a:off x="93663" y="5241925"/>
            <a:ext cx="685800" cy="685800"/>
          </a:xfrm>
          <a:prstGeom prst="rect">
            <a:avLst/>
          </a:prstGeom>
          <a:noFill/>
          <a:ln w="57150">
            <a:noFill/>
            <a:miter lim="800000"/>
            <a:headEnd/>
            <a:tailEnd/>
          </a:ln>
          <a:effectLst>
            <a:outerShdw dist="35921" dir="2700000" algn="ctr" rotWithShape="0">
              <a:schemeClr val="bg1"/>
            </a:outerShdw>
          </a:effectLst>
        </p:spPr>
      </p:pic>
      <p:grpSp>
        <p:nvGrpSpPr>
          <p:cNvPr id="2" name="Group 24"/>
          <p:cNvGrpSpPr>
            <a:grpSpLocks/>
          </p:cNvGrpSpPr>
          <p:nvPr/>
        </p:nvGrpSpPr>
        <p:grpSpPr bwMode="auto">
          <a:xfrm>
            <a:off x="8153400" y="5943600"/>
            <a:ext cx="731838" cy="728663"/>
            <a:chOff x="4716" y="3438"/>
            <a:chExt cx="461" cy="459"/>
          </a:xfrm>
        </p:grpSpPr>
        <p:sp>
          <p:nvSpPr>
            <p:cNvPr id="1047" name="Oval 23"/>
            <p:cNvSpPr>
              <a:spLocks noChangeArrowheads="1"/>
            </p:cNvSpPr>
            <p:nvPr userDrawn="1"/>
          </p:nvSpPr>
          <p:spPr bwMode="auto">
            <a:xfrm>
              <a:off x="4722" y="3444"/>
              <a:ext cx="449" cy="449"/>
            </a:xfrm>
            <a:prstGeom prst="ellipse">
              <a:avLst/>
            </a:prstGeom>
            <a:solidFill>
              <a:schemeClr val="tx1"/>
            </a:solidFill>
            <a:ln w="9525">
              <a:noFill/>
              <a:round/>
              <a:headEnd/>
              <a:tailEnd/>
            </a:ln>
            <a:effectLst>
              <a:outerShdw dist="17961" dir="2700000" algn="ctr" rotWithShape="0">
                <a:schemeClr val="bg1"/>
              </a:outerShdw>
            </a:effectLst>
          </p:spPr>
          <p:txBody>
            <a:bodyPr wrap="none" anchor="ctr"/>
            <a:lstStyle/>
            <a:p>
              <a:pPr>
                <a:defRPr/>
              </a:pPr>
              <a:endParaRPr lang="en-US" dirty="0"/>
            </a:p>
          </p:txBody>
        </p:sp>
        <p:pic>
          <p:nvPicPr>
            <p:cNvPr id="1041" name="Picture 18" descr="doc_logo"/>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4716" y="3438"/>
              <a:ext cx="461" cy="459"/>
            </a:xfrm>
            <a:prstGeom prst="rect">
              <a:avLst/>
            </a:prstGeom>
            <a:noFill/>
            <a:ln w="9525">
              <a:noFill/>
              <a:miter lim="800000"/>
              <a:headEnd/>
              <a:tailEnd/>
            </a:ln>
          </p:spPr>
        </p:pic>
      </p:grpSp>
      <p:pic>
        <p:nvPicPr>
          <p:cNvPr id="1050" name="Picture 26"/>
          <p:cNvPicPr>
            <a:picLocks noChangeAspect="1" noChangeArrowheads="1"/>
          </p:cNvPicPr>
          <p:nvPr/>
        </p:nvPicPr>
        <p:blipFill>
          <a:blip r:embed="rId16" cstate="print"/>
          <a:srcRect/>
          <a:stretch>
            <a:fillRect/>
          </a:stretch>
        </p:blipFill>
        <p:spPr bwMode="auto">
          <a:xfrm>
            <a:off x="93663" y="4464050"/>
            <a:ext cx="685800" cy="685800"/>
          </a:xfrm>
          <a:prstGeom prst="rect">
            <a:avLst/>
          </a:prstGeom>
          <a:noFill/>
          <a:ln w="57150">
            <a:noFill/>
            <a:miter lim="800000"/>
            <a:headEnd/>
            <a:tailEnd/>
          </a:ln>
          <a:effectLst>
            <a:outerShdw dist="35921" dir="2700000" algn="ctr" rotWithShape="0">
              <a:schemeClr val="bg1"/>
            </a:outerShdw>
          </a:effectLst>
        </p:spPr>
      </p:pic>
      <p:pic>
        <p:nvPicPr>
          <p:cNvPr id="1051" name="Picture Placeholder 33" descr="HWT-EWP-2007.jpg"/>
          <p:cNvPicPr>
            <a:picLocks noChangeAspect="1"/>
          </p:cNvPicPr>
          <p:nvPr/>
        </p:nvPicPr>
        <p:blipFill>
          <a:blip r:embed="rId17" cstate="print"/>
          <a:srcRect l="18961" t="5597" r="24960" b="15096"/>
          <a:stretch>
            <a:fillRect/>
          </a:stretch>
        </p:blipFill>
        <p:spPr bwMode="auto">
          <a:xfrm>
            <a:off x="93663" y="6019800"/>
            <a:ext cx="685800" cy="685800"/>
          </a:xfrm>
          <a:prstGeom prst="rect">
            <a:avLst/>
          </a:prstGeom>
          <a:noFill/>
          <a:ln w="57150">
            <a:noFill/>
            <a:miter lim="800000"/>
            <a:headEnd/>
            <a:tailEnd/>
          </a:ln>
          <a:effectLst>
            <a:outerShdw dist="35921" dir="2700000" algn="ctr" rotWithShape="0">
              <a:schemeClr val="bg1"/>
            </a:outerShdw>
          </a:effec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iming>
    <p:tnLst>
      <p:par>
        <p:cTn id="1" dur="indefinite" restart="never" nodeType="tmRoot"/>
      </p:par>
    </p:tnLst>
  </p:timing>
  <p:txStyles>
    <p:titleStyle>
      <a:lvl1pPr algn="ctr" rtl="0" eaLnBrk="1" fontAlgn="base" hangingPunct="1">
        <a:lnSpc>
          <a:spcPct val="90000"/>
        </a:lnSpc>
        <a:spcBef>
          <a:spcPct val="0"/>
        </a:spcBef>
        <a:spcAft>
          <a:spcPct val="0"/>
        </a:spcAft>
        <a:defRPr sz="5400" b="1" kern="1200">
          <a:solidFill>
            <a:srgbClr val="2E507A"/>
          </a:solidFill>
          <a:latin typeface="+mj-lt"/>
          <a:ea typeface="+mj-ea"/>
          <a:cs typeface="+mj-cs"/>
        </a:defRPr>
      </a:lvl1pPr>
      <a:lvl2pPr algn="ctr" rtl="0" eaLnBrk="1" fontAlgn="base" hangingPunct="1">
        <a:lnSpc>
          <a:spcPct val="90000"/>
        </a:lnSpc>
        <a:spcBef>
          <a:spcPct val="0"/>
        </a:spcBef>
        <a:spcAft>
          <a:spcPct val="0"/>
        </a:spcAft>
        <a:defRPr sz="5400" b="1">
          <a:solidFill>
            <a:srgbClr val="2E507A"/>
          </a:solidFill>
          <a:latin typeface="Calibri" pitchFamily="34" charset="0"/>
        </a:defRPr>
      </a:lvl2pPr>
      <a:lvl3pPr algn="ctr" rtl="0" eaLnBrk="1" fontAlgn="base" hangingPunct="1">
        <a:lnSpc>
          <a:spcPct val="90000"/>
        </a:lnSpc>
        <a:spcBef>
          <a:spcPct val="0"/>
        </a:spcBef>
        <a:spcAft>
          <a:spcPct val="0"/>
        </a:spcAft>
        <a:defRPr sz="5400" b="1">
          <a:solidFill>
            <a:srgbClr val="2E507A"/>
          </a:solidFill>
          <a:latin typeface="Calibri" pitchFamily="34" charset="0"/>
        </a:defRPr>
      </a:lvl3pPr>
      <a:lvl4pPr algn="ctr" rtl="0" eaLnBrk="1" fontAlgn="base" hangingPunct="1">
        <a:lnSpc>
          <a:spcPct val="90000"/>
        </a:lnSpc>
        <a:spcBef>
          <a:spcPct val="0"/>
        </a:spcBef>
        <a:spcAft>
          <a:spcPct val="0"/>
        </a:spcAft>
        <a:defRPr sz="5400" b="1">
          <a:solidFill>
            <a:srgbClr val="2E507A"/>
          </a:solidFill>
          <a:latin typeface="Calibri" pitchFamily="34" charset="0"/>
        </a:defRPr>
      </a:lvl4pPr>
      <a:lvl5pPr algn="ctr" rtl="0" eaLnBrk="1" fontAlgn="base" hangingPunct="1">
        <a:lnSpc>
          <a:spcPct val="90000"/>
        </a:lnSpc>
        <a:spcBef>
          <a:spcPct val="0"/>
        </a:spcBef>
        <a:spcAft>
          <a:spcPct val="0"/>
        </a:spcAft>
        <a:defRPr sz="5400" b="1">
          <a:solidFill>
            <a:srgbClr val="2E507A"/>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E507A"/>
        </a:buClr>
        <a:buSzPct val="90000"/>
        <a:buFont typeface="Wingdings" pitchFamily="2" charset="2"/>
        <a:buChar char="Ø"/>
        <a:defRPr sz="3200" b="1" kern="1200">
          <a:solidFill>
            <a:schemeClr val="bg1"/>
          </a:solidFill>
          <a:latin typeface="+mn-lt"/>
          <a:ea typeface="+mn-ea"/>
          <a:cs typeface="+mn-cs"/>
        </a:defRPr>
      </a:lvl1pPr>
      <a:lvl2pPr marL="742950" indent="-285750" algn="l" rtl="0" eaLnBrk="1" fontAlgn="base" hangingPunct="1">
        <a:spcBef>
          <a:spcPct val="20000"/>
        </a:spcBef>
        <a:spcAft>
          <a:spcPct val="0"/>
        </a:spcAft>
        <a:buClr>
          <a:srgbClr val="2E507A"/>
        </a:buClr>
        <a:buSzPct val="90000"/>
        <a:buFont typeface="Wingdings" pitchFamily="2" charset="2"/>
        <a:buChar char="Ø"/>
        <a:defRPr sz="2800" i="1" kern="1200">
          <a:solidFill>
            <a:schemeClr val="bg1"/>
          </a:solidFill>
          <a:latin typeface="+mn-lt"/>
          <a:ea typeface="+mn-ea"/>
          <a:cs typeface="+mn-cs"/>
        </a:defRPr>
      </a:lvl2pPr>
      <a:lvl3pPr marL="1143000" indent="-228600" algn="l" rtl="0" eaLnBrk="1" fontAlgn="base" hangingPunct="1">
        <a:spcBef>
          <a:spcPct val="20000"/>
        </a:spcBef>
        <a:spcAft>
          <a:spcPct val="0"/>
        </a:spcAft>
        <a:buClr>
          <a:srgbClr val="2E507A"/>
        </a:buClr>
        <a:buSzPct val="90000"/>
        <a:buFont typeface="Wingdings" pitchFamily="2" charset="2"/>
        <a:buChar char="Ø"/>
        <a:defRPr sz="2400" b="1" kern="1200">
          <a:solidFill>
            <a:schemeClr val="bg1"/>
          </a:solidFill>
          <a:latin typeface="+mn-lt"/>
          <a:ea typeface="+mn-ea"/>
          <a:cs typeface="+mn-cs"/>
        </a:defRPr>
      </a:lvl3pPr>
      <a:lvl4pPr marL="1600200" indent="-228600" algn="l" rtl="0" eaLnBrk="1" fontAlgn="base" hangingPunct="1">
        <a:spcBef>
          <a:spcPct val="20000"/>
        </a:spcBef>
        <a:spcAft>
          <a:spcPct val="0"/>
        </a:spcAft>
        <a:buClr>
          <a:srgbClr val="2E507A"/>
        </a:buClr>
        <a:buSzPct val="90000"/>
        <a:buFont typeface="Wingdings" pitchFamily="2" charset="2"/>
        <a:buChar char="Ø"/>
        <a:defRPr sz="2000" i="1" kern="1200">
          <a:solidFill>
            <a:schemeClr val="bg1"/>
          </a:solidFill>
          <a:latin typeface="+mn-lt"/>
          <a:ea typeface="+mn-ea"/>
          <a:cs typeface="+mn-cs"/>
        </a:defRPr>
      </a:lvl4pPr>
      <a:lvl5pPr marL="2057400" indent="-228600" algn="l" rtl="0" eaLnBrk="1" fontAlgn="base" hangingPunct="1">
        <a:spcBef>
          <a:spcPct val="20000"/>
        </a:spcBef>
        <a:spcAft>
          <a:spcPct val="0"/>
        </a:spcAft>
        <a:buClr>
          <a:srgbClr val="2E507A"/>
        </a:buClr>
        <a:buSzPct val="90000"/>
        <a:buFont typeface="Wingdings" pitchFamily="2" charset="2"/>
        <a:buChar char="Ø"/>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Precipitation Potential Placement </a:t>
            </a:r>
            <a:br>
              <a:rPr lang="en-US" dirty="0" smtClean="0"/>
            </a:br>
            <a:r>
              <a:rPr lang="en-US" dirty="0" smtClean="0"/>
              <a:t/>
            </a:r>
            <a:br>
              <a:rPr lang="en-US" dirty="0" smtClean="0"/>
            </a:br>
            <a:r>
              <a:rPr lang="en-US" dirty="0" smtClean="0"/>
              <a:t>ER Flash Flood Workshop</a:t>
            </a:r>
            <a:br>
              <a:rPr lang="en-US" dirty="0" smtClean="0"/>
            </a:br>
            <a:endParaRPr lang="en-US" dirty="0"/>
          </a:p>
        </p:txBody>
      </p:sp>
      <p:sp>
        <p:nvSpPr>
          <p:cNvPr id="3" name="Subtitle 2"/>
          <p:cNvSpPr>
            <a:spLocks noGrp="1"/>
          </p:cNvSpPr>
          <p:nvPr>
            <p:ph type="subTitle" idx="1"/>
          </p:nvPr>
        </p:nvSpPr>
        <p:spPr>
          <a:xfrm>
            <a:off x="1371600" y="3505200"/>
            <a:ext cx="6400800" cy="1752600"/>
          </a:xfrm>
        </p:spPr>
        <p:txBody>
          <a:bodyPr/>
          <a:lstStyle/>
          <a:p>
            <a:endParaRPr lang="en-US" dirty="0" smtClean="0">
              <a:solidFill>
                <a:schemeClr val="bg2">
                  <a:lumMod val="60000"/>
                  <a:lumOff val="40000"/>
                </a:schemeClr>
              </a:solidFill>
            </a:endParaRPr>
          </a:p>
          <a:p>
            <a:r>
              <a:rPr lang="en-US" dirty="0" smtClean="0">
                <a:solidFill>
                  <a:schemeClr val="bg2">
                    <a:lumMod val="60000"/>
                    <a:lumOff val="40000"/>
                  </a:schemeClr>
                </a:solidFill>
              </a:rPr>
              <a:t>Jeff Myers/Jim Noel</a:t>
            </a:r>
          </a:p>
          <a:p>
            <a:r>
              <a:rPr lang="en-US" dirty="0" smtClean="0">
                <a:solidFill>
                  <a:schemeClr val="bg2">
                    <a:lumMod val="60000"/>
                    <a:lumOff val="40000"/>
                  </a:schemeClr>
                </a:solidFill>
              </a:rPr>
              <a:t>NOAA/NWS/OHRFC</a:t>
            </a:r>
          </a:p>
          <a:p>
            <a:r>
              <a:rPr lang="en-US" dirty="0" smtClean="0">
                <a:solidFill>
                  <a:schemeClr val="bg2">
                    <a:lumMod val="60000"/>
                    <a:lumOff val="40000"/>
                  </a:schemeClr>
                </a:solidFill>
              </a:rPr>
              <a:t>James.Noel@noaa.gov</a:t>
            </a:r>
          </a:p>
          <a:p>
            <a:r>
              <a:rPr lang="en-US" dirty="0" smtClean="0">
                <a:solidFill>
                  <a:schemeClr val="bg2">
                    <a:lumMod val="60000"/>
                    <a:lumOff val="40000"/>
                  </a:schemeClr>
                </a:solidFill>
              </a:rPr>
              <a:t>June 2-4, 2010</a:t>
            </a:r>
            <a:endParaRPr lang="en-US" dirty="0">
              <a:solidFill>
                <a:schemeClr val="bg2">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bur21"/>
          <p:cNvPicPr>
            <a:picLocks noChangeAspect="1" noChangeArrowheads="1"/>
          </p:cNvPicPr>
          <p:nvPr/>
        </p:nvPicPr>
        <p:blipFill>
          <a:blip r:embed="rId2" cstate="print"/>
          <a:srcRect l="21016" t="8337" r="754" b="2722"/>
          <a:stretch>
            <a:fillRect/>
          </a:stretch>
        </p:blipFill>
        <p:spPr bwMode="auto">
          <a:xfrm>
            <a:off x="1524000" y="1752600"/>
            <a:ext cx="5943600" cy="4724400"/>
          </a:xfrm>
          <a:prstGeom prst="rect">
            <a:avLst/>
          </a:prstGeom>
          <a:noFill/>
          <a:ln w="9525">
            <a:noFill/>
            <a:miter lim="800000"/>
            <a:headEnd/>
            <a:tailEnd/>
          </a:ln>
        </p:spPr>
      </p:pic>
      <p:pic>
        <p:nvPicPr>
          <p:cNvPr id="742403" name="Picture 3" descr="030101"/>
          <p:cNvPicPr>
            <a:picLocks noChangeAspect="1" noChangeArrowheads="1"/>
          </p:cNvPicPr>
          <p:nvPr/>
        </p:nvPicPr>
        <p:blipFill>
          <a:blip r:embed="rId3" cstate="print"/>
          <a:srcRect l="21429" t="40849" r="10847" b="328"/>
          <a:stretch>
            <a:fillRect/>
          </a:stretch>
        </p:blipFill>
        <p:spPr bwMode="auto">
          <a:xfrm>
            <a:off x="4495800" y="4114800"/>
            <a:ext cx="2971800" cy="2362200"/>
          </a:xfrm>
          <a:prstGeom prst="rect">
            <a:avLst/>
          </a:prstGeom>
          <a:noFill/>
          <a:ln w="9525">
            <a:noFill/>
            <a:miter lim="800000"/>
            <a:headEnd/>
            <a:tailEnd/>
          </a:ln>
        </p:spPr>
      </p:pic>
      <p:sp>
        <p:nvSpPr>
          <p:cNvPr id="18437" name="Text Box 5"/>
          <p:cNvSpPr txBox="1">
            <a:spLocks noChangeArrowheads="1"/>
          </p:cNvSpPr>
          <p:nvPr/>
        </p:nvSpPr>
        <p:spPr bwMode="auto">
          <a:xfrm>
            <a:off x="2057400" y="6019800"/>
            <a:ext cx="16764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solidFill>
                  <a:schemeClr val="bg1"/>
                </a:solidFill>
                <a:latin typeface="Times New Roman" pitchFamily="18" charset="0"/>
              </a:rPr>
              <a:t>PE</a:t>
            </a:r>
          </a:p>
        </p:txBody>
      </p:sp>
      <p:sp>
        <p:nvSpPr>
          <p:cNvPr id="7" name="Text Box 3"/>
          <p:cNvSpPr txBox="1">
            <a:spLocks noChangeArrowheads="1"/>
          </p:cNvSpPr>
          <p:nvPr/>
        </p:nvSpPr>
        <p:spPr bwMode="auto">
          <a:xfrm>
            <a:off x="1524000" y="3581400"/>
            <a:ext cx="11430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latin typeface="Times New Roman" pitchFamily="18" charset="0"/>
              </a:rPr>
              <a:t>PW</a:t>
            </a:r>
          </a:p>
        </p:txBody>
      </p:sp>
      <p:sp>
        <p:nvSpPr>
          <p:cNvPr id="8" name="Text Box 3"/>
          <p:cNvSpPr txBox="1">
            <a:spLocks noChangeArrowheads="1"/>
          </p:cNvSpPr>
          <p:nvPr/>
        </p:nvSpPr>
        <p:spPr bwMode="auto">
          <a:xfrm>
            <a:off x="1600200" y="5943600"/>
            <a:ext cx="11430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smtClean="0">
                <a:latin typeface="Times New Roman" pitchFamily="18" charset="0"/>
              </a:rPr>
              <a:t>PPP</a:t>
            </a:r>
            <a:endParaRPr lang="en-US" sz="2400" b="0" dirty="0">
              <a:latin typeface="Times New Roman" pitchFamily="18" charset="0"/>
            </a:endParaRPr>
          </a:p>
        </p:txBody>
      </p:sp>
      <p:sp>
        <p:nvSpPr>
          <p:cNvPr id="9" name="Text Box 5"/>
          <p:cNvSpPr txBox="1">
            <a:spLocks noChangeArrowheads="1"/>
          </p:cNvSpPr>
          <p:nvPr/>
        </p:nvSpPr>
        <p:spPr bwMode="auto">
          <a:xfrm>
            <a:off x="4572000" y="3581400"/>
            <a:ext cx="1524000" cy="461665"/>
          </a:xfrm>
          <a:prstGeom prst="rect">
            <a:avLst/>
          </a:prstGeom>
          <a:noFill/>
          <a:ln w="9525">
            <a:noFill/>
            <a:miter lim="800000"/>
            <a:headEnd/>
            <a:tailEnd/>
          </a:ln>
        </p:spPr>
        <p:txBody>
          <a:bodyPr wrap="square">
            <a:spAutoFit/>
          </a:bodyPr>
          <a:lstStyle/>
          <a:p>
            <a:pPr>
              <a:lnSpc>
                <a:spcPct val="100000"/>
              </a:lnSpc>
              <a:spcBef>
                <a:spcPct val="50000"/>
              </a:spcBef>
            </a:pPr>
            <a:r>
              <a:rPr lang="en-US" sz="2400" dirty="0" smtClean="0">
                <a:latin typeface="Times New Roman" pitchFamily="18" charset="0"/>
              </a:rPr>
              <a:t>Eta QPF</a:t>
            </a:r>
            <a:endParaRPr lang="en-US" sz="2400" b="0" dirty="0">
              <a:latin typeface="Times New Roman" pitchFamily="18" charset="0"/>
            </a:endParaRPr>
          </a:p>
        </p:txBody>
      </p:sp>
      <p:sp>
        <p:nvSpPr>
          <p:cNvPr id="10"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
        <p:nvSpPr>
          <p:cNvPr id="11" name="Rectangle 10"/>
          <p:cNvSpPr/>
          <p:nvPr/>
        </p:nvSpPr>
        <p:spPr>
          <a:xfrm>
            <a:off x="838200" y="609600"/>
            <a:ext cx="7467600" cy="954107"/>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PPP helps to focus on placing the QPF better than model QPF in many cases</a:t>
            </a:r>
            <a:endParaRPr lang="en-US" sz="28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42403"/>
                                        </p:tgtEl>
                                        <p:attrNameLst>
                                          <p:attrName>style.visibility</p:attrName>
                                        </p:attrNameLst>
                                      </p:cBhvr>
                                      <p:to>
                                        <p:strVal val="visible"/>
                                      </p:to>
                                    </p:set>
                                    <p:anim calcmode="lin" valueType="num">
                                      <p:cBhvr>
                                        <p:cTn id="7" dur="1000" fill="hold"/>
                                        <p:tgtEl>
                                          <p:spTgt spid="742403"/>
                                        </p:tgtEl>
                                        <p:attrNameLst>
                                          <p:attrName>ppt_w</p:attrName>
                                        </p:attrNameLst>
                                      </p:cBhvr>
                                      <p:tavLst>
                                        <p:tav tm="0">
                                          <p:val>
                                            <p:strVal val="#ppt_w*0.70"/>
                                          </p:val>
                                        </p:tav>
                                        <p:tav tm="100000">
                                          <p:val>
                                            <p:strVal val="#ppt_w"/>
                                          </p:val>
                                        </p:tav>
                                      </p:tavLst>
                                    </p:anim>
                                    <p:anim calcmode="lin" valueType="num">
                                      <p:cBhvr>
                                        <p:cTn id="8" dur="1000" fill="hold"/>
                                        <p:tgtEl>
                                          <p:spTgt spid="742403"/>
                                        </p:tgtEl>
                                        <p:attrNameLst>
                                          <p:attrName>ppt_h</p:attrName>
                                        </p:attrNameLst>
                                      </p:cBhvr>
                                      <p:tavLst>
                                        <p:tav tm="0">
                                          <p:val>
                                            <p:strVal val="#ppt_h"/>
                                          </p:val>
                                        </p:tav>
                                        <p:tav tm="100000">
                                          <p:val>
                                            <p:strVal val="#ppt_h"/>
                                          </p:val>
                                        </p:tav>
                                      </p:tavLst>
                                    </p:anim>
                                    <p:animEffect transition="in" filter="fade">
                                      <p:cBhvr>
                                        <p:cTn id="9" dur="1000"/>
                                        <p:tgtEl>
                                          <p:spTgt spid="74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5"/>
          <p:cNvSpPr txBox="1">
            <a:spLocks noChangeArrowheads="1"/>
          </p:cNvSpPr>
          <p:nvPr/>
        </p:nvSpPr>
        <p:spPr bwMode="auto">
          <a:xfrm>
            <a:off x="762000" y="6019800"/>
            <a:ext cx="36576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solidFill>
                  <a:schemeClr val="bg1"/>
                </a:solidFill>
                <a:latin typeface="Times New Roman" pitchFamily="18" charset="0"/>
              </a:rPr>
              <a:t>24-hr cumulative GFS </a:t>
            </a:r>
            <a:r>
              <a:rPr lang="en-US" sz="2400" b="0" dirty="0" smtClean="0">
                <a:solidFill>
                  <a:schemeClr val="bg1"/>
                </a:solidFill>
                <a:latin typeface="Times New Roman" pitchFamily="18" charset="0"/>
              </a:rPr>
              <a:t>PPP</a:t>
            </a:r>
            <a:endParaRPr lang="en-US" sz="2400" b="0" dirty="0">
              <a:solidFill>
                <a:schemeClr val="bg1"/>
              </a:solidFill>
              <a:latin typeface="Times New Roman" pitchFamily="18" charset="0"/>
            </a:endParaRPr>
          </a:p>
        </p:txBody>
      </p:sp>
      <p:sp>
        <p:nvSpPr>
          <p:cNvPr id="19461" name="Text Box 10"/>
          <p:cNvSpPr txBox="1">
            <a:spLocks noChangeArrowheads="1"/>
          </p:cNvSpPr>
          <p:nvPr/>
        </p:nvSpPr>
        <p:spPr bwMode="auto">
          <a:xfrm>
            <a:off x="4953000" y="6019800"/>
            <a:ext cx="36576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solidFill>
                  <a:schemeClr val="bg1"/>
                </a:solidFill>
                <a:latin typeface="Times New Roman" pitchFamily="18" charset="0"/>
              </a:rPr>
              <a:t>24-hr MPE Totals</a:t>
            </a:r>
          </a:p>
        </p:txBody>
      </p:sp>
      <p:pic>
        <p:nvPicPr>
          <p:cNvPr id="19462" name="Picture 7" descr="Sep21_PE_QPF.PNG"/>
          <p:cNvPicPr>
            <a:picLocks noChangeAspect="1"/>
          </p:cNvPicPr>
          <p:nvPr/>
        </p:nvPicPr>
        <p:blipFill>
          <a:blip r:embed="rId2" cstate="print"/>
          <a:srcRect/>
          <a:stretch>
            <a:fillRect/>
          </a:stretch>
        </p:blipFill>
        <p:spPr bwMode="auto">
          <a:xfrm>
            <a:off x="838200" y="2590800"/>
            <a:ext cx="3429000" cy="3200400"/>
          </a:xfrm>
          <a:prstGeom prst="rect">
            <a:avLst/>
          </a:prstGeom>
          <a:noFill/>
          <a:ln w="9525">
            <a:noFill/>
            <a:miter lim="800000"/>
            <a:headEnd/>
            <a:tailEnd/>
          </a:ln>
        </p:spPr>
      </p:pic>
      <p:pic>
        <p:nvPicPr>
          <p:cNvPr id="19463" name="Picture 8" descr="21st.png"/>
          <p:cNvPicPr>
            <a:picLocks noChangeAspect="1"/>
          </p:cNvPicPr>
          <p:nvPr/>
        </p:nvPicPr>
        <p:blipFill>
          <a:blip r:embed="rId3" cstate="print"/>
          <a:srcRect/>
          <a:stretch>
            <a:fillRect/>
          </a:stretch>
        </p:blipFill>
        <p:spPr bwMode="auto">
          <a:xfrm>
            <a:off x="4419600" y="2590800"/>
            <a:ext cx="3630673" cy="3200400"/>
          </a:xfrm>
          <a:prstGeom prst="rect">
            <a:avLst/>
          </a:prstGeom>
          <a:noFill/>
          <a:ln w="9525">
            <a:noFill/>
            <a:miter lim="800000"/>
            <a:headEnd/>
            <a:tailEnd/>
          </a:ln>
        </p:spPr>
      </p:pic>
      <p:sp>
        <p:nvSpPr>
          <p:cNvPr id="8" name="Rectangle 7"/>
          <p:cNvSpPr/>
          <p:nvPr/>
        </p:nvSpPr>
        <p:spPr>
          <a:xfrm>
            <a:off x="609600" y="685800"/>
            <a:ext cx="8077200" cy="2031325"/>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24-hr cumulative PPP compared better with observed rainfall versus 24-hr GFS QPF from Sep 20-21, 2009 flood event in GA</a:t>
            </a:r>
          </a:p>
          <a:p>
            <a:pPr marL="457200" indent="-457200" algn="ctr">
              <a:spcBef>
                <a:spcPct val="50000"/>
              </a:spcBef>
              <a:defRPr/>
            </a:pPr>
            <a:r>
              <a:rPr lang="en-US" sz="2800" b="1" dirty="0" smtClean="0">
                <a:solidFill>
                  <a:schemeClr val="bg1"/>
                </a:solidFill>
                <a:latin typeface="Calibri" pitchFamily="34" charset="0"/>
              </a:rPr>
              <a:t>No ensemble QPF members handled this event</a:t>
            </a:r>
            <a:endParaRPr lang="en-US" sz="2800" b="1" dirty="0">
              <a:solidFill>
                <a:schemeClr val="bg1"/>
              </a:solidFill>
              <a:latin typeface="Calibri" pitchFamily="34" charset="0"/>
            </a:endParaRPr>
          </a:p>
        </p:txBody>
      </p:sp>
      <p:sp>
        <p:nvSpPr>
          <p:cNvPr id="9"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762000" y="6096000"/>
            <a:ext cx="36576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solidFill>
                  <a:schemeClr val="bg1"/>
                </a:solidFill>
                <a:latin typeface="Times New Roman" pitchFamily="18" charset="0"/>
              </a:rPr>
              <a:t>24-hr cumulative GFS </a:t>
            </a:r>
            <a:r>
              <a:rPr lang="en-US" sz="2400" b="0" dirty="0" smtClean="0">
                <a:solidFill>
                  <a:schemeClr val="bg1"/>
                </a:solidFill>
                <a:latin typeface="Times New Roman" pitchFamily="18" charset="0"/>
              </a:rPr>
              <a:t>PPP</a:t>
            </a:r>
            <a:endParaRPr lang="en-US" sz="2400" b="0" dirty="0">
              <a:solidFill>
                <a:schemeClr val="bg1"/>
              </a:solidFill>
              <a:latin typeface="Times New Roman" pitchFamily="18" charset="0"/>
            </a:endParaRPr>
          </a:p>
        </p:txBody>
      </p:sp>
      <p:pic>
        <p:nvPicPr>
          <p:cNvPr id="20485" name="Picture 8" descr="PE_GFS_10052006"/>
          <p:cNvPicPr>
            <a:picLocks noChangeAspect="1" noChangeArrowheads="1"/>
          </p:cNvPicPr>
          <p:nvPr/>
        </p:nvPicPr>
        <p:blipFill>
          <a:blip r:embed="rId2" cstate="print"/>
          <a:srcRect/>
          <a:stretch>
            <a:fillRect/>
          </a:stretch>
        </p:blipFill>
        <p:spPr bwMode="auto">
          <a:xfrm>
            <a:off x="838200" y="2667000"/>
            <a:ext cx="3624519" cy="3429000"/>
          </a:xfrm>
          <a:prstGeom prst="rect">
            <a:avLst/>
          </a:prstGeom>
          <a:noFill/>
          <a:ln w="9525">
            <a:noFill/>
            <a:miter lim="800000"/>
            <a:headEnd/>
            <a:tailEnd/>
          </a:ln>
        </p:spPr>
      </p:pic>
      <p:pic>
        <p:nvPicPr>
          <p:cNvPr id="20486" name="Picture 9" descr="qpf_gfs_10052006"/>
          <p:cNvPicPr>
            <a:picLocks noChangeAspect="1" noChangeArrowheads="1"/>
          </p:cNvPicPr>
          <p:nvPr/>
        </p:nvPicPr>
        <p:blipFill>
          <a:blip r:embed="rId3" cstate="print"/>
          <a:srcRect/>
          <a:stretch>
            <a:fillRect/>
          </a:stretch>
        </p:blipFill>
        <p:spPr bwMode="auto">
          <a:xfrm>
            <a:off x="4495800" y="2667000"/>
            <a:ext cx="3657600" cy="3415632"/>
          </a:xfrm>
          <a:prstGeom prst="rect">
            <a:avLst/>
          </a:prstGeom>
          <a:noFill/>
          <a:ln w="9525">
            <a:noFill/>
            <a:miter lim="800000"/>
            <a:headEnd/>
            <a:tailEnd/>
          </a:ln>
        </p:spPr>
      </p:pic>
      <p:sp>
        <p:nvSpPr>
          <p:cNvPr id="20487" name="Text Box 10"/>
          <p:cNvSpPr txBox="1">
            <a:spLocks noChangeArrowheads="1"/>
          </p:cNvSpPr>
          <p:nvPr/>
        </p:nvSpPr>
        <p:spPr bwMode="auto">
          <a:xfrm>
            <a:off x="4495800" y="6096000"/>
            <a:ext cx="36576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solidFill>
                  <a:schemeClr val="bg1"/>
                </a:solidFill>
                <a:latin typeface="Times New Roman" pitchFamily="18" charset="0"/>
              </a:rPr>
              <a:t>24-hr cumulative GFS QPF</a:t>
            </a:r>
          </a:p>
        </p:txBody>
      </p:sp>
      <p:sp>
        <p:nvSpPr>
          <p:cNvPr id="8" name="Rectangle 7"/>
          <p:cNvSpPr/>
          <p:nvPr/>
        </p:nvSpPr>
        <p:spPr>
          <a:xfrm>
            <a:off x="609600" y="977205"/>
            <a:ext cx="8077200" cy="1384995"/>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24-hr cumulative PPP compared better with observed rainfall versus 24-hr GFS QPF from Oct. 5, 2006 flood event in Ohio</a:t>
            </a:r>
          </a:p>
        </p:txBody>
      </p:sp>
      <p:sp>
        <p:nvSpPr>
          <p:cNvPr id="9"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914400" y="5943600"/>
            <a:ext cx="36576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solidFill>
                  <a:schemeClr val="bg1"/>
                </a:solidFill>
                <a:latin typeface="Times New Roman" pitchFamily="18" charset="0"/>
              </a:rPr>
              <a:t>24-hr cumulative GFS </a:t>
            </a:r>
            <a:r>
              <a:rPr lang="en-US" sz="2400" b="0" dirty="0" smtClean="0">
                <a:solidFill>
                  <a:schemeClr val="bg1"/>
                </a:solidFill>
                <a:latin typeface="Times New Roman" pitchFamily="18" charset="0"/>
              </a:rPr>
              <a:t>PPP</a:t>
            </a:r>
            <a:endParaRPr lang="en-US" sz="2400" b="0" dirty="0">
              <a:solidFill>
                <a:schemeClr val="bg1"/>
              </a:solidFill>
              <a:latin typeface="Times New Roman" pitchFamily="18" charset="0"/>
            </a:endParaRPr>
          </a:p>
        </p:txBody>
      </p:sp>
      <p:pic>
        <p:nvPicPr>
          <p:cNvPr id="21509" name="Picture 5" descr="PE_GFS_10052006"/>
          <p:cNvPicPr>
            <a:picLocks noChangeAspect="1" noChangeArrowheads="1"/>
          </p:cNvPicPr>
          <p:nvPr/>
        </p:nvPicPr>
        <p:blipFill>
          <a:blip r:embed="rId2" cstate="print"/>
          <a:srcRect/>
          <a:stretch>
            <a:fillRect/>
          </a:stretch>
        </p:blipFill>
        <p:spPr bwMode="auto">
          <a:xfrm>
            <a:off x="914400" y="2362200"/>
            <a:ext cx="3457903" cy="3581400"/>
          </a:xfrm>
          <a:prstGeom prst="rect">
            <a:avLst/>
          </a:prstGeom>
          <a:noFill/>
          <a:ln w="9525">
            <a:noFill/>
            <a:miter lim="800000"/>
            <a:headEnd/>
            <a:tailEnd/>
          </a:ln>
        </p:spPr>
      </p:pic>
      <p:sp>
        <p:nvSpPr>
          <p:cNvPr id="21510" name="Text Box 7"/>
          <p:cNvSpPr txBox="1">
            <a:spLocks noChangeArrowheads="1"/>
          </p:cNvSpPr>
          <p:nvPr/>
        </p:nvSpPr>
        <p:spPr bwMode="auto">
          <a:xfrm>
            <a:off x="4876800" y="5943600"/>
            <a:ext cx="36576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solidFill>
                  <a:schemeClr val="bg1"/>
                </a:solidFill>
                <a:latin typeface="Times New Roman" pitchFamily="18" charset="0"/>
              </a:rPr>
              <a:t>24-hr observed rainfall</a:t>
            </a:r>
          </a:p>
        </p:txBody>
      </p:sp>
      <p:pic>
        <p:nvPicPr>
          <p:cNvPr id="21511" name="Picture 8" descr="2006_100512z"/>
          <p:cNvPicPr>
            <a:picLocks noChangeAspect="1" noChangeArrowheads="1"/>
          </p:cNvPicPr>
          <p:nvPr/>
        </p:nvPicPr>
        <p:blipFill>
          <a:blip r:embed="rId3" cstate="print"/>
          <a:srcRect/>
          <a:stretch>
            <a:fillRect/>
          </a:stretch>
        </p:blipFill>
        <p:spPr bwMode="auto">
          <a:xfrm>
            <a:off x="4648200" y="2362200"/>
            <a:ext cx="3315758" cy="3581400"/>
          </a:xfrm>
          <a:prstGeom prst="rect">
            <a:avLst/>
          </a:prstGeom>
          <a:noFill/>
          <a:ln w="9525">
            <a:noFill/>
            <a:miter lim="800000"/>
            <a:headEnd/>
            <a:tailEnd/>
          </a:ln>
        </p:spPr>
      </p:pic>
      <p:sp>
        <p:nvSpPr>
          <p:cNvPr id="8" name="Rectangle 7"/>
          <p:cNvSpPr/>
          <p:nvPr/>
        </p:nvSpPr>
        <p:spPr>
          <a:xfrm>
            <a:off x="609600" y="977205"/>
            <a:ext cx="8077200" cy="1384995"/>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24-hr cumulative PPP compared better with observed rainfall versus 24-hr GFS QPF from Oct. 5, 2006 flood event in Ohio</a:t>
            </a:r>
          </a:p>
        </p:txBody>
      </p:sp>
      <p:sp>
        <p:nvSpPr>
          <p:cNvPr id="9"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9" descr="24hr_PE"/>
          <p:cNvPicPr>
            <a:picLocks noChangeAspect="1" noChangeArrowheads="1"/>
          </p:cNvPicPr>
          <p:nvPr/>
        </p:nvPicPr>
        <p:blipFill>
          <a:blip r:embed="rId2" cstate="print"/>
          <a:stretch>
            <a:fillRect/>
          </a:stretch>
        </p:blipFill>
        <p:spPr bwMode="auto">
          <a:xfrm>
            <a:off x="838200" y="2057400"/>
            <a:ext cx="4686038" cy="4038600"/>
          </a:xfrm>
          <a:prstGeom prst="rect">
            <a:avLst/>
          </a:prstGeom>
          <a:noFill/>
          <a:ln w="9525">
            <a:noFill/>
            <a:miter lim="800000"/>
            <a:headEnd/>
            <a:tailEnd/>
          </a:ln>
        </p:spPr>
      </p:pic>
      <p:pic>
        <p:nvPicPr>
          <p:cNvPr id="22535" name="Picture 10" descr="2006_1012_12z"/>
          <p:cNvPicPr>
            <a:picLocks noChangeAspect="1" noChangeArrowheads="1"/>
          </p:cNvPicPr>
          <p:nvPr/>
        </p:nvPicPr>
        <p:blipFill>
          <a:blip r:embed="rId3" cstate="print"/>
          <a:stretch>
            <a:fillRect/>
          </a:stretch>
        </p:blipFill>
        <p:spPr bwMode="auto">
          <a:xfrm>
            <a:off x="5029200" y="2590800"/>
            <a:ext cx="3124200" cy="3687119"/>
          </a:xfrm>
          <a:prstGeom prst="rect">
            <a:avLst/>
          </a:prstGeom>
          <a:noFill/>
          <a:ln w="9525">
            <a:noFill/>
            <a:miter lim="800000"/>
            <a:headEnd/>
            <a:tailEnd/>
          </a:ln>
        </p:spPr>
      </p:pic>
      <p:sp>
        <p:nvSpPr>
          <p:cNvPr id="8" name="Rectangle 7"/>
          <p:cNvSpPr/>
          <p:nvPr/>
        </p:nvSpPr>
        <p:spPr>
          <a:xfrm>
            <a:off x="609600" y="762000"/>
            <a:ext cx="8077200" cy="1169551"/>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Historic Nashville Flooding Event</a:t>
            </a:r>
          </a:p>
          <a:p>
            <a:pPr marL="457200" indent="-457200" algn="ctr">
              <a:spcBef>
                <a:spcPct val="50000"/>
              </a:spcBef>
              <a:defRPr/>
            </a:pPr>
            <a:r>
              <a:rPr lang="en-US" sz="2800" b="1" dirty="0" smtClean="0">
                <a:solidFill>
                  <a:schemeClr val="bg1"/>
                </a:solidFill>
                <a:latin typeface="Calibri" pitchFamily="34" charset="0"/>
              </a:rPr>
              <a:t>72 Hour PPP Forecast vs. Actual Rainfall</a:t>
            </a:r>
          </a:p>
        </p:txBody>
      </p:sp>
      <p:sp>
        <p:nvSpPr>
          <p:cNvPr id="9"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Tree>
  </p:cSld>
  <p:clrMapOvr>
    <a:masterClrMapping/>
  </p:clrMapOvr>
  <p:transition advClick="0" advTm="97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9" descr="24hr_PE"/>
          <p:cNvPicPr>
            <a:picLocks noChangeAspect="1" noChangeArrowheads="1"/>
          </p:cNvPicPr>
          <p:nvPr/>
        </p:nvPicPr>
        <p:blipFill>
          <a:blip r:embed="rId2" cstate="print"/>
          <a:stretch>
            <a:fillRect/>
          </a:stretch>
        </p:blipFill>
        <p:spPr bwMode="auto">
          <a:xfrm>
            <a:off x="838200" y="2160190"/>
            <a:ext cx="4686038" cy="3935810"/>
          </a:xfrm>
          <a:prstGeom prst="rect">
            <a:avLst/>
          </a:prstGeom>
          <a:noFill/>
          <a:ln w="9525">
            <a:noFill/>
            <a:miter lim="800000"/>
            <a:headEnd/>
            <a:tailEnd/>
          </a:ln>
        </p:spPr>
      </p:pic>
      <p:pic>
        <p:nvPicPr>
          <p:cNvPr id="22535" name="Picture 10" descr="2006_1012_12z"/>
          <p:cNvPicPr>
            <a:picLocks noChangeAspect="1" noChangeArrowheads="1"/>
          </p:cNvPicPr>
          <p:nvPr/>
        </p:nvPicPr>
        <p:blipFill>
          <a:blip r:embed="rId3" cstate="print"/>
          <a:stretch>
            <a:fillRect/>
          </a:stretch>
        </p:blipFill>
        <p:spPr bwMode="auto">
          <a:xfrm>
            <a:off x="5029200" y="2590800"/>
            <a:ext cx="3124200" cy="3687119"/>
          </a:xfrm>
          <a:prstGeom prst="rect">
            <a:avLst/>
          </a:prstGeom>
          <a:noFill/>
          <a:ln w="9525">
            <a:noFill/>
            <a:miter lim="800000"/>
            <a:headEnd/>
            <a:tailEnd/>
          </a:ln>
        </p:spPr>
      </p:pic>
      <p:sp>
        <p:nvSpPr>
          <p:cNvPr id="8" name="Rectangle 7"/>
          <p:cNvSpPr/>
          <p:nvPr/>
        </p:nvSpPr>
        <p:spPr>
          <a:xfrm>
            <a:off x="609600" y="762000"/>
            <a:ext cx="8077200" cy="1169551"/>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Historic Nashville Flooding Event</a:t>
            </a:r>
          </a:p>
          <a:p>
            <a:pPr marL="457200" indent="-457200" algn="ctr">
              <a:spcBef>
                <a:spcPct val="50000"/>
              </a:spcBef>
              <a:defRPr/>
            </a:pPr>
            <a:r>
              <a:rPr lang="en-US" sz="2800" b="1" dirty="0" smtClean="0">
                <a:solidFill>
                  <a:schemeClr val="bg1"/>
                </a:solidFill>
                <a:latin typeface="Calibri" pitchFamily="34" charset="0"/>
              </a:rPr>
              <a:t>72 Hour GFS QPF vs. Actual Rainfall</a:t>
            </a:r>
          </a:p>
        </p:txBody>
      </p:sp>
      <p:sp>
        <p:nvSpPr>
          <p:cNvPr id="9"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Tree>
  </p:cSld>
  <p:clrMapOvr>
    <a:masterClrMapping/>
  </p:clrMapOvr>
  <p:transition advClick="0" advTm="97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9" descr="24hr_PE"/>
          <p:cNvPicPr>
            <a:picLocks noChangeAspect="1" noChangeArrowheads="1"/>
          </p:cNvPicPr>
          <p:nvPr/>
        </p:nvPicPr>
        <p:blipFill>
          <a:blip r:embed="rId3" cstate="print"/>
          <a:stretch>
            <a:fillRect/>
          </a:stretch>
        </p:blipFill>
        <p:spPr bwMode="auto">
          <a:xfrm>
            <a:off x="951696" y="2160190"/>
            <a:ext cx="4459045" cy="3935810"/>
          </a:xfrm>
          <a:prstGeom prst="rect">
            <a:avLst/>
          </a:prstGeom>
          <a:noFill/>
          <a:ln w="9525">
            <a:noFill/>
            <a:miter lim="800000"/>
            <a:headEnd/>
            <a:tailEnd/>
          </a:ln>
        </p:spPr>
      </p:pic>
      <p:pic>
        <p:nvPicPr>
          <p:cNvPr id="22535" name="Picture 10" descr="2006_1012_12z"/>
          <p:cNvPicPr>
            <a:picLocks noChangeAspect="1" noChangeArrowheads="1"/>
          </p:cNvPicPr>
          <p:nvPr/>
        </p:nvPicPr>
        <p:blipFill>
          <a:blip r:embed="rId4" cstate="print"/>
          <a:stretch>
            <a:fillRect/>
          </a:stretch>
        </p:blipFill>
        <p:spPr bwMode="auto">
          <a:xfrm>
            <a:off x="5029200" y="2590800"/>
            <a:ext cx="3124200" cy="3687119"/>
          </a:xfrm>
          <a:prstGeom prst="rect">
            <a:avLst/>
          </a:prstGeom>
          <a:noFill/>
          <a:ln w="9525">
            <a:noFill/>
            <a:miter lim="800000"/>
            <a:headEnd/>
            <a:tailEnd/>
          </a:ln>
        </p:spPr>
      </p:pic>
      <p:sp>
        <p:nvSpPr>
          <p:cNvPr id="8" name="Rectangle 7"/>
          <p:cNvSpPr/>
          <p:nvPr/>
        </p:nvSpPr>
        <p:spPr>
          <a:xfrm>
            <a:off x="609600" y="762000"/>
            <a:ext cx="8077200" cy="1169551"/>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Historic Nashville Flooding Event</a:t>
            </a:r>
          </a:p>
          <a:p>
            <a:pPr marL="457200" indent="-457200" algn="ctr">
              <a:spcBef>
                <a:spcPct val="50000"/>
              </a:spcBef>
              <a:defRPr/>
            </a:pPr>
            <a:r>
              <a:rPr lang="en-US" sz="2800" b="1" dirty="0" smtClean="0">
                <a:solidFill>
                  <a:schemeClr val="bg1"/>
                </a:solidFill>
                <a:latin typeface="Calibri" pitchFamily="34" charset="0"/>
              </a:rPr>
              <a:t>72 Hour Moisture Transport vs. Actual Rainfall</a:t>
            </a:r>
          </a:p>
        </p:txBody>
      </p:sp>
      <p:sp>
        <p:nvSpPr>
          <p:cNvPr id="9"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Tree>
  </p:cSld>
  <p:clrMapOvr>
    <a:masterClrMapping/>
  </p:clrMapOvr>
  <p:transition advClick="0" advTm="97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fMAVMOS"/>
          <p:cNvPicPr>
            <a:picLocks noChangeAspect="1" noChangeArrowheads="1"/>
          </p:cNvPicPr>
          <p:nvPr/>
        </p:nvPicPr>
        <p:blipFill>
          <a:blip r:embed="rId3" cstate="print"/>
          <a:srcRect l="29599" t="8684" r="-308" b="2307"/>
          <a:stretch>
            <a:fillRect/>
          </a:stretch>
        </p:blipFill>
        <p:spPr bwMode="auto">
          <a:xfrm>
            <a:off x="4419600" y="3962400"/>
            <a:ext cx="2743200" cy="2486025"/>
          </a:xfrm>
          <a:prstGeom prst="rect">
            <a:avLst/>
          </a:prstGeom>
          <a:noFill/>
          <a:ln w="9525">
            <a:noFill/>
            <a:miter lim="800000"/>
            <a:headEnd/>
            <a:tailEnd/>
          </a:ln>
        </p:spPr>
      </p:pic>
      <p:pic>
        <p:nvPicPr>
          <p:cNvPr id="756739" name="Picture 3"/>
          <p:cNvPicPr>
            <a:picLocks noChangeAspect="1" noChangeArrowheads="1"/>
          </p:cNvPicPr>
          <p:nvPr/>
        </p:nvPicPr>
        <p:blipFill>
          <a:blip r:embed="rId4" cstate="print"/>
          <a:srcRect l="50694" t="45370" r="30556" b="32407"/>
          <a:stretch>
            <a:fillRect/>
          </a:stretch>
        </p:blipFill>
        <p:spPr bwMode="auto">
          <a:xfrm>
            <a:off x="4495800" y="3962400"/>
            <a:ext cx="2743200" cy="2490788"/>
          </a:xfrm>
          <a:prstGeom prst="rect">
            <a:avLst/>
          </a:prstGeom>
          <a:noFill/>
          <a:ln w="9525">
            <a:noFill/>
            <a:miter lim="800000"/>
            <a:headEnd/>
            <a:tailEnd/>
          </a:ln>
        </p:spPr>
      </p:pic>
      <p:pic>
        <p:nvPicPr>
          <p:cNvPr id="23556" name="Picture 4" descr="sfNGMMOS"/>
          <p:cNvPicPr>
            <a:picLocks noChangeAspect="1" noChangeArrowheads="1"/>
          </p:cNvPicPr>
          <p:nvPr/>
        </p:nvPicPr>
        <p:blipFill>
          <a:blip r:embed="rId5" cstate="print"/>
          <a:srcRect l="29599" t="8684" r="-308" b="2307"/>
          <a:stretch>
            <a:fillRect/>
          </a:stretch>
        </p:blipFill>
        <p:spPr bwMode="auto">
          <a:xfrm>
            <a:off x="1524000" y="1295400"/>
            <a:ext cx="2743200" cy="2616200"/>
          </a:xfrm>
          <a:prstGeom prst="rect">
            <a:avLst/>
          </a:prstGeom>
          <a:noFill/>
          <a:ln w="9525">
            <a:noFill/>
            <a:miter lim="800000"/>
            <a:headEnd/>
            <a:tailEnd/>
          </a:ln>
        </p:spPr>
      </p:pic>
      <p:pic>
        <p:nvPicPr>
          <p:cNvPr id="23557" name="Picture 5" descr="sfgfeops"/>
          <p:cNvPicPr>
            <a:picLocks noChangeAspect="1" noChangeArrowheads="1"/>
          </p:cNvPicPr>
          <p:nvPr/>
        </p:nvPicPr>
        <p:blipFill>
          <a:blip r:embed="rId6" cstate="print"/>
          <a:srcRect l="29599" t="8684" r="-308" b="2307"/>
          <a:stretch>
            <a:fillRect/>
          </a:stretch>
        </p:blipFill>
        <p:spPr bwMode="auto">
          <a:xfrm>
            <a:off x="4419600" y="1295400"/>
            <a:ext cx="2743200" cy="2590800"/>
          </a:xfrm>
          <a:prstGeom prst="rect">
            <a:avLst/>
          </a:prstGeom>
          <a:noFill/>
          <a:ln w="9525">
            <a:noFill/>
            <a:miter lim="800000"/>
            <a:headEnd/>
            <a:tailEnd/>
          </a:ln>
        </p:spPr>
      </p:pic>
      <p:sp>
        <p:nvSpPr>
          <p:cNvPr id="23558" name="Text Box 6"/>
          <p:cNvSpPr txBox="1">
            <a:spLocks noChangeArrowheads="1"/>
          </p:cNvSpPr>
          <p:nvPr/>
        </p:nvSpPr>
        <p:spPr bwMode="auto">
          <a:xfrm>
            <a:off x="1600200" y="1447800"/>
            <a:ext cx="1676400" cy="457200"/>
          </a:xfrm>
          <a:prstGeom prst="rect">
            <a:avLst/>
          </a:prstGeom>
          <a:noFill/>
          <a:ln w="9525">
            <a:noFill/>
            <a:miter lim="800000"/>
            <a:headEnd/>
            <a:tailEnd/>
          </a:ln>
        </p:spPr>
        <p:txBody>
          <a:bodyPr>
            <a:spAutoFit/>
          </a:bodyPr>
          <a:lstStyle/>
          <a:p>
            <a:pPr algn="l">
              <a:lnSpc>
                <a:spcPct val="100000"/>
              </a:lnSpc>
              <a:spcBef>
                <a:spcPct val="50000"/>
              </a:spcBef>
            </a:pPr>
            <a:r>
              <a:rPr lang="en-US" sz="2400" b="0" dirty="0">
                <a:solidFill>
                  <a:srgbClr val="FFFFFF"/>
                </a:solidFill>
                <a:latin typeface="Times New Roman" pitchFamily="18" charset="0"/>
              </a:rPr>
              <a:t>NGM MOS</a:t>
            </a:r>
          </a:p>
        </p:txBody>
      </p:sp>
      <p:sp>
        <p:nvSpPr>
          <p:cNvPr id="23559" name="Rectangle 7"/>
          <p:cNvSpPr>
            <a:spLocks noChangeArrowheads="1"/>
          </p:cNvSpPr>
          <p:nvPr/>
        </p:nvSpPr>
        <p:spPr bwMode="auto">
          <a:xfrm>
            <a:off x="4495800" y="4038600"/>
            <a:ext cx="2673350" cy="457200"/>
          </a:xfrm>
          <a:prstGeom prst="rect">
            <a:avLst/>
          </a:prstGeom>
          <a:noFill/>
          <a:ln w="9525">
            <a:noFill/>
            <a:miter lim="800000"/>
            <a:headEnd/>
            <a:tailEnd/>
          </a:ln>
        </p:spPr>
        <p:txBody>
          <a:bodyPr wrap="none">
            <a:spAutoFit/>
          </a:bodyPr>
          <a:lstStyle/>
          <a:p>
            <a:pPr algn="l">
              <a:lnSpc>
                <a:spcPct val="100000"/>
              </a:lnSpc>
            </a:pPr>
            <a:r>
              <a:rPr lang="en-US" sz="2400" b="0" dirty="0">
                <a:solidFill>
                  <a:schemeClr val="bg1"/>
                </a:solidFill>
                <a:latin typeface="Times New Roman" pitchFamily="18" charset="0"/>
              </a:rPr>
              <a:t>Official NDFD Grid</a:t>
            </a:r>
          </a:p>
        </p:txBody>
      </p:sp>
      <p:sp>
        <p:nvSpPr>
          <p:cNvPr id="23560" name="Rectangle 8"/>
          <p:cNvSpPr>
            <a:spLocks noChangeArrowheads="1"/>
          </p:cNvSpPr>
          <p:nvPr/>
        </p:nvSpPr>
        <p:spPr bwMode="auto">
          <a:xfrm>
            <a:off x="4495800" y="1447800"/>
            <a:ext cx="1482725" cy="457200"/>
          </a:xfrm>
          <a:prstGeom prst="rect">
            <a:avLst/>
          </a:prstGeom>
          <a:noFill/>
          <a:ln w="9525">
            <a:noFill/>
            <a:miter lim="800000"/>
            <a:headEnd/>
            <a:tailEnd/>
          </a:ln>
        </p:spPr>
        <p:txBody>
          <a:bodyPr wrap="none">
            <a:spAutoFit/>
          </a:bodyPr>
          <a:lstStyle/>
          <a:p>
            <a:pPr algn="l">
              <a:lnSpc>
                <a:spcPct val="100000"/>
              </a:lnSpc>
            </a:pPr>
            <a:r>
              <a:rPr lang="en-US" sz="2400" b="0" dirty="0">
                <a:solidFill>
                  <a:srgbClr val="FFFFFF"/>
                </a:solidFill>
                <a:latin typeface="Times New Roman" pitchFamily="18" charset="0"/>
              </a:rPr>
              <a:t>GFS MOS</a:t>
            </a:r>
          </a:p>
        </p:txBody>
      </p:sp>
      <p:pic>
        <p:nvPicPr>
          <p:cNvPr id="23561" name="Picture 9" descr="sfPE"/>
          <p:cNvPicPr>
            <a:picLocks noChangeAspect="1" noChangeArrowheads="1"/>
          </p:cNvPicPr>
          <p:nvPr/>
        </p:nvPicPr>
        <p:blipFill>
          <a:blip r:embed="rId7" cstate="print"/>
          <a:srcRect l="29599" t="8684" r="-308" b="2307"/>
          <a:stretch>
            <a:fillRect/>
          </a:stretch>
        </p:blipFill>
        <p:spPr bwMode="auto">
          <a:xfrm>
            <a:off x="1524000" y="3962400"/>
            <a:ext cx="2743200" cy="2493963"/>
          </a:xfrm>
          <a:prstGeom prst="rect">
            <a:avLst/>
          </a:prstGeom>
          <a:noFill/>
          <a:ln w="9525">
            <a:noFill/>
            <a:miter lim="800000"/>
            <a:headEnd/>
            <a:tailEnd/>
          </a:ln>
        </p:spPr>
      </p:pic>
      <p:sp>
        <p:nvSpPr>
          <p:cNvPr id="23562" name="Rectangle 10"/>
          <p:cNvSpPr>
            <a:spLocks noChangeArrowheads="1"/>
          </p:cNvSpPr>
          <p:nvPr/>
        </p:nvSpPr>
        <p:spPr bwMode="auto">
          <a:xfrm>
            <a:off x="1600200" y="4038600"/>
            <a:ext cx="1608138" cy="457200"/>
          </a:xfrm>
          <a:prstGeom prst="rect">
            <a:avLst/>
          </a:prstGeom>
          <a:noFill/>
          <a:ln w="9525">
            <a:noFill/>
            <a:miter lim="800000"/>
            <a:headEnd/>
            <a:tailEnd/>
          </a:ln>
        </p:spPr>
        <p:txBody>
          <a:bodyPr wrap="none">
            <a:spAutoFit/>
          </a:bodyPr>
          <a:lstStyle/>
          <a:p>
            <a:pPr algn="l">
              <a:lnSpc>
                <a:spcPct val="100000"/>
              </a:lnSpc>
            </a:pPr>
            <a:r>
              <a:rPr lang="en-US" sz="2400" b="0" dirty="0">
                <a:solidFill>
                  <a:srgbClr val="FFFFFF"/>
                </a:solidFill>
                <a:latin typeface="Times New Roman" pitchFamily="18" charset="0"/>
              </a:rPr>
              <a:t>PE to POPs</a:t>
            </a:r>
          </a:p>
        </p:txBody>
      </p:sp>
      <p:pic>
        <p:nvPicPr>
          <p:cNvPr id="756747" name="Picture 11"/>
          <p:cNvPicPr>
            <a:picLocks noChangeAspect="1" noChangeArrowheads="1"/>
          </p:cNvPicPr>
          <p:nvPr/>
        </p:nvPicPr>
        <p:blipFill>
          <a:blip r:embed="rId8" cstate="print"/>
          <a:srcRect l="50014" t="46313" r="30536" b="31456"/>
          <a:stretch>
            <a:fillRect/>
          </a:stretch>
        </p:blipFill>
        <p:spPr bwMode="auto">
          <a:xfrm>
            <a:off x="4419600" y="3962400"/>
            <a:ext cx="2743200" cy="2481263"/>
          </a:xfrm>
          <a:prstGeom prst="rect">
            <a:avLst/>
          </a:prstGeom>
          <a:noFill/>
          <a:ln w="9525">
            <a:noFill/>
            <a:miter lim="800000"/>
            <a:headEnd/>
            <a:tailEnd/>
          </a:ln>
        </p:spPr>
      </p:pic>
      <p:sp>
        <p:nvSpPr>
          <p:cNvPr id="756748" name="Text Box 12"/>
          <p:cNvSpPr txBox="1">
            <a:spLocks noChangeArrowheads="1"/>
          </p:cNvSpPr>
          <p:nvPr/>
        </p:nvSpPr>
        <p:spPr bwMode="auto">
          <a:xfrm>
            <a:off x="4572000" y="6019800"/>
            <a:ext cx="838200" cy="457200"/>
          </a:xfrm>
          <a:prstGeom prst="rect">
            <a:avLst/>
          </a:prstGeom>
          <a:solidFill>
            <a:schemeClr val="bg1"/>
          </a:solidFill>
          <a:ln w="9525">
            <a:noFill/>
            <a:miter lim="800000"/>
            <a:headEnd/>
            <a:tailEnd/>
          </a:ln>
        </p:spPr>
        <p:txBody>
          <a:bodyPr>
            <a:spAutoFit/>
          </a:bodyPr>
          <a:lstStyle/>
          <a:p>
            <a:pPr algn="l">
              <a:lnSpc>
                <a:spcPct val="100000"/>
              </a:lnSpc>
              <a:spcBef>
                <a:spcPct val="50000"/>
              </a:spcBef>
            </a:pPr>
            <a:r>
              <a:rPr lang="en-US" sz="2400" b="0" dirty="0">
                <a:solidFill>
                  <a:schemeClr val="tx1"/>
                </a:solidFill>
                <a:latin typeface="Times New Roman" pitchFamily="18" charset="0"/>
              </a:rPr>
              <a:t>16 Z</a:t>
            </a:r>
          </a:p>
        </p:txBody>
      </p:sp>
      <p:sp>
        <p:nvSpPr>
          <p:cNvPr id="756749" name="Text Box 13"/>
          <p:cNvSpPr txBox="1">
            <a:spLocks noChangeArrowheads="1"/>
          </p:cNvSpPr>
          <p:nvPr/>
        </p:nvSpPr>
        <p:spPr bwMode="auto">
          <a:xfrm>
            <a:off x="4572000" y="6019800"/>
            <a:ext cx="838200" cy="457200"/>
          </a:xfrm>
          <a:prstGeom prst="rect">
            <a:avLst/>
          </a:prstGeom>
          <a:solidFill>
            <a:schemeClr val="bg1"/>
          </a:solidFill>
          <a:ln w="9525">
            <a:noFill/>
            <a:miter lim="800000"/>
            <a:headEnd/>
            <a:tailEnd/>
          </a:ln>
        </p:spPr>
        <p:txBody>
          <a:bodyPr>
            <a:spAutoFit/>
          </a:bodyPr>
          <a:lstStyle/>
          <a:p>
            <a:pPr algn="l">
              <a:lnSpc>
                <a:spcPct val="100000"/>
              </a:lnSpc>
              <a:spcBef>
                <a:spcPct val="50000"/>
              </a:spcBef>
            </a:pPr>
            <a:r>
              <a:rPr lang="en-US" sz="2400" b="0" dirty="0">
                <a:solidFill>
                  <a:schemeClr val="tx1"/>
                </a:solidFill>
                <a:latin typeface="Times New Roman" pitchFamily="18" charset="0"/>
              </a:rPr>
              <a:t>22 Z</a:t>
            </a:r>
          </a:p>
        </p:txBody>
      </p:sp>
      <p:sp>
        <p:nvSpPr>
          <p:cNvPr id="15"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
        <p:nvSpPr>
          <p:cNvPr id="16" name="Rectangle 15"/>
          <p:cNvSpPr/>
          <p:nvPr/>
        </p:nvSpPr>
        <p:spPr>
          <a:xfrm>
            <a:off x="304800" y="609600"/>
            <a:ext cx="8077200" cy="523220"/>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PPP can help with placement of rainfall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56739"/>
                                        </p:tgtEl>
                                        <p:attrNameLst>
                                          <p:attrName>style.visibility</p:attrName>
                                        </p:attrNameLst>
                                      </p:cBhvr>
                                      <p:to>
                                        <p:strVal val="visible"/>
                                      </p:to>
                                    </p:set>
                                    <p:anim calcmode="lin" valueType="num">
                                      <p:cBhvr>
                                        <p:cTn id="7" dur="1000" fill="hold"/>
                                        <p:tgtEl>
                                          <p:spTgt spid="756739"/>
                                        </p:tgtEl>
                                        <p:attrNameLst>
                                          <p:attrName>ppt_w</p:attrName>
                                        </p:attrNameLst>
                                      </p:cBhvr>
                                      <p:tavLst>
                                        <p:tav tm="0">
                                          <p:val>
                                            <p:strVal val="#ppt_w*0.70"/>
                                          </p:val>
                                        </p:tav>
                                        <p:tav tm="100000">
                                          <p:val>
                                            <p:strVal val="#ppt_w"/>
                                          </p:val>
                                        </p:tav>
                                      </p:tavLst>
                                    </p:anim>
                                    <p:anim calcmode="lin" valueType="num">
                                      <p:cBhvr>
                                        <p:cTn id="8" dur="1000" fill="hold"/>
                                        <p:tgtEl>
                                          <p:spTgt spid="756739"/>
                                        </p:tgtEl>
                                        <p:attrNameLst>
                                          <p:attrName>ppt_h</p:attrName>
                                        </p:attrNameLst>
                                      </p:cBhvr>
                                      <p:tavLst>
                                        <p:tav tm="0">
                                          <p:val>
                                            <p:strVal val="#ppt_h"/>
                                          </p:val>
                                        </p:tav>
                                        <p:tav tm="100000">
                                          <p:val>
                                            <p:strVal val="#ppt_h"/>
                                          </p:val>
                                        </p:tav>
                                      </p:tavLst>
                                    </p:anim>
                                    <p:animEffect transition="in" filter="fade">
                                      <p:cBhvr>
                                        <p:cTn id="9" dur="1000"/>
                                        <p:tgtEl>
                                          <p:spTgt spid="75673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567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756747"/>
                                        </p:tgtEl>
                                        <p:attrNameLst>
                                          <p:attrName>style.visibility</p:attrName>
                                        </p:attrNameLst>
                                      </p:cBhvr>
                                      <p:to>
                                        <p:strVal val="visible"/>
                                      </p:to>
                                    </p:set>
                                    <p:anim calcmode="lin" valueType="num">
                                      <p:cBhvr>
                                        <p:cTn id="18" dur="1000" fill="hold"/>
                                        <p:tgtEl>
                                          <p:spTgt spid="756747"/>
                                        </p:tgtEl>
                                        <p:attrNameLst>
                                          <p:attrName>ppt_w</p:attrName>
                                        </p:attrNameLst>
                                      </p:cBhvr>
                                      <p:tavLst>
                                        <p:tav tm="0">
                                          <p:val>
                                            <p:strVal val="#ppt_w*0.70"/>
                                          </p:val>
                                        </p:tav>
                                        <p:tav tm="100000">
                                          <p:val>
                                            <p:strVal val="#ppt_w"/>
                                          </p:val>
                                        </p:tav>
                                      </p:tavLst>
                                    </p:anim>
                                    <p:anim calcmode="lin" valueType="num">
                                      <p:cBhvr>
                                        <p:cTn id="19" dur="1000" fill="hold"/>
                                        <p:tgtEl>
                                          <p:spTgt spid="756747"/>
                                        </p:tgtEl>
                                        <p:attrNameLst>
                                          <p:attrName>ppt_h</p:attrName>
                                        </p:attrNameLst>
                                      </p:cBhvr>
                                      <p:tavLst>
                                        <p:tav tm="0">
                                          <p:val>
                                            <p:strVal val="#ppt_h"/>
                                          </p:val>
                                        </p:tav>
                                        <p:tav tm="100000">
                                          <p:val>
                                            <p:strVal val="#ppt_h"/>
                                          </p:val>
                                        </p:tav>
                                      </p:tavLst>
                                    </p:anim>
                                    <p:animEffect transition="in" filter="fade">
                                      <p:cBhvr>
                                        <p:cTn id="20" dur="1000"/>
                                        <p:tgtEl>
                                          <p:spTgt spid="75674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6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8" grpId="0" animBg="1"/>
      <p:bldP spid="7567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2147888" y="1971675"/>
            <a:ext cx="9144000" cy="0"/>
          </a:xfrm>
          <a:prstGeom prst="rect">
            <a:avLst/>
          </a:prstGeom>
          <a:noFill/>
          <a:ln w="9525">
            <a:noFill/>
            <a:miter lim="800000"/>
            <a:headEnd/>
            <a:tailEnd/>
          </a:ln>
        </p:spPr>
        <p:txBody>
          <a:bodyPr>
            <a:spAutoFit/>
          </a:bodyPr>
          <a:lstStyle/>
          <a:p>
            <a:endParaRPr lang="en-US" dirty="0"/>
          </a:p>
        </p:txBody>
      </p:sp>
      <p:graphicFrame>
        <p:nvGraphicFramePr>
          <p:cNvPr id="2050" name="Object 3"/>
          <p:cNvGraphicFramePr>
            <a:graphicFrameLocks noChangeAspect="1"/>
          </p:cNvGraphicFramePr>
          <p:nvPr/>
        </p:nvGraphicFramePr>
        <p:xfrm>
          <a:off x="1447800" y="1752600"/>
          <a:ext cx="6172200" cy="4376738"/>
        </p:xfrm>
        <a:graphic>
          <a:graphicData uri="http://schemas.openxmlformats.org/presentationml/2006/ole">
            <p:oleObj spid="_x0000_s3074" name="Chart" r:id="rId3" imgW="4848149" imgH="3362249" progId="Excel.Sheet.8">
              <p:embed/>
            </p:oleObj>
          </a:graphicData>
        </a:graphic>
      </p:graphicFrame>
      <p:sp>
        <p:nvSpPr>
          <p:cNvPr id="5"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
        <p:nvSpPr>
          <p:cNvPr id="6" name="Rectangle 5"/>
          <p:cNvSpPr/>
          <p:nvPr/>
        </p:nvSpPr>
        <p:spPr>
          <a:xfrm>
            <a:off x="304800" y="609600"/>
            <a:ext cx="8077200" cy="954107"/>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PPP is designed to improve placement of rainfall but there is also a relationship to rainfall amounts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5800" y="609600"/>
            <a:ext cx="7162800" cy="2154436"/>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SPC added PPP to their real-time meso-analysis page in 2008</a:t>
            </a:r>
          </a:p>
          <a:p>
            <a:pPr marL="457200" indent="-457200" algn="ctr">
              <a:spcBef>
                <a:spcPct val="50000"/>
              </a:spcBef>
              <a:defRPr/>
            </a:pPr>
            <a:r>
              <a:rPr lang="en-US" sz="2400" b="1" dirty="0" smtClean="0">
                <a:solidFill>
                  <a:schemeClr val="bg1"/>
                </a:solidFill>
                <a:latin typeface="Calibri" pitchFamily="34" charset="0"/>
              </a:rPr>
              <a:t>http://w1.spc.woc.noaa.gov/exper/mesoanalysis/</a:t>
            </a:r>
          </a:p>
          <a:p>
            <a:pPr marL="457200" indent="-457200" algn="ctr">
              <a:spcBef>
                <a:spcPct val="50000"/>
              </a:spcBef>
              <a:defRPr/>
            </a:pPr>
            <a:endParaRPr lang="en-US" sz="2800" b="1" dirty="0">
              <a:solidFill>
                <a:schemeClr val="bg1"/>
              </a:solidFill>
              <a:latin typeface="Calibri" pitchFamily="34" charset="0"/>
            </a:endParaRPr>
          </a:p>
        </p:txBody>
      </p:sp>
      <p:sp>
        <p:nvSpPr>
          <p:cNvPr id="13" name="Title 1"/>
          <p:cNvSpPr txBox="1">
            <a:spLocks/>
          </p:cNvSpPr>
          <p:nvPr/>
        </p:nvSpPr>
        <p:spPr>
          <a:xfrm>
            <a:off x="0" y="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pic>
        <p:nvPicPr>
          <p:cNvPr id="6" name="Picture 5" descr="peff.gif"/>
          <p:cNvPicPr>
            <a:picLocks noChangeAspect="1"/>
          </p:cNvPicPr>
          <p:nvPr/>
        </p:nvPicPr>
        <p:blipFill>
          <a:blip r:embed="rId2" cstate="print"/>
          <a:stretch>
            <a:fillRect/>
          </a:stretch>
        </p:blipFill>
        <p:spPr>
          <a:xfrm>
            <a:off x="1143000" y="2514600"/>
            <a:ext cx="3352800" cy="3543300"/>
          </a:xfrm>
          <a:prstGeom prst="rect">
            <a:avLst/>
          </a:prstGeom>
        </p:spPr>
      </p:pic>
      <p:pic>
        <p:nvPicPr>
          <p:cNvPr id="7" name="Picture 6" descr="rgnlrad.gif"/>
          <p:cNvPicPr>
            <a:picLocks noChangeAspect="1"/>
          </p:cNvPicPr>
          <p:nvPr/>
        </p:nvPicPr>
        <p:blipFill>
          <a:blip r:embed="rId3" cstate="print"/>
          <a:stretch>
            <a:fillRect/>
          </a:stretch>
        </p:blipFill>
        <p:spPr>
          <a:xfrm>
            <a:off x="4648200" y="2514601"/>
            <a:ext cx="3428999" cy="358139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lstStyle/>
          <a:p>
            <a:r>
              <a:rPr lang="en-US" sz="3600" dirty="0" smtClean="0"/>
              <a:t>Precipitation Potential Placement History</a:t>
            </a:r>
            <a:endParaRPr lang="en-US" sz="3600" dirty="0"/>
          </a:p>
        </p:txBody>
      </p:sp>
      <p:sp>
        <p:nvSpPr>
          <p:cNvPr id="3" name="Content Placeholder 2"/>
          <p:cNvSpPr>
            <a:spLocks noGrp="1"/>
          </p:cNvSpPr>
          <p:nvPr>
            <p:ph idx="1"/>
          </p:nvPr>
        </p:nvSpPr>
        <p:spPr>
          <a:xfrm>
            <a:off x="990600" y="1371600"/>
            <a:ext cx="7391400" cy="5257800"/>
          </a:xfrm>
        </p:spPr>
        <p:txBody>
          <a:bodyPr/>
          <a:lstStyle/>
          <a:p>
            <a:r>
              <a:rPr lang="en-US" sz="2800" dirty="0" smtClean="0"/>
              <a:t>NESDIS began using it to correct rainfall estimates in 1981 (Scofield)</a:t>
            </a:r>
          </a:p>
          <a:p>
            <a:r>
              <a:rPr lang="en-US" sz="2800" dirty="0" smtClean="0"/>
              <a:t>OHRFC implemented it in 1996. Originally called precipitation efficiency.</a:t>
            </a:r>
          </a:p>
          <a:p>
            <a:r>
              <a:rPr lang="en-US" sz="2800" dirty="0" smtClean="0"/>
              <a:t>NWA Digest Article Published in 2003.</a:t>
            </a:r>
          </a:p>
          <a:p>
            <a:r>
              <a:rPr lang="en-US" sz="2800" dirty="0" smtClean="0"/>
              <a:t>Added to NWS AWIPS Supplemental parameters in 2008</a:t>
            </a:r>
          </a:p>
          <a:p>
            <a:r>
              <a:rPr lang="en-US" sz="2800" dirty="0" smtClean="0"/>
              <a:t>Added to SPC meso-analysis page in 2008.</a:t>
            </a:r>
          </a:p>
          <a:p>
            <a:r>
              <a:rPr lang="en-US" sz="2800" dirty="0" smtClean="0"/>
              <a:t>Ongoing research into combining moisture, instability and lift.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lstStyle/>
          <a:p>
            <a:r>
              <a:rPr lang="en-US" sz="4400" dirty="0" smtClean="0"/>
              <a:t/>
            </a:r>
            <a:br>
              <a:rPr lang="en-US" sz="4400" dirty="0" smtClean="0"/>
            </a:br>
            <a:r>
              <a:rPr lang="en-US" sz="4400" dirty="0" smtClean="0"/>
              <a:t>PPP Summary</a:t>
            </a:r>
            <a:endParaRPr lang="en-US" sz="4400" dirty="0"/>
          </a:p>
        </p:txBody>
      </p:sp>
      <p:sp>
        <p:nvSpPr>
          <p:cNvPr id="3" name="Content Placeholder 2"/>
          <p:cNvSpPr>
            <a:spLocks noGrp="1"/>
          </p:cNvSpPr>
          <p:nvPr>
            <p:ph idx="1"/>
          </p:nvPr>
        </p:nvSpPr>
        <p:spPr>
          <a:xfrm>
            <a:off x="990600" y="1143000"/>
            <a:ext cx="7391400" cy="5257800"/>
          </a:xfrm>
        </p:spPr>
        <p:txBody>
          <a:bodyPr/>
          <a:lstStyle/>
          <a:p>
            <a:r>
              <a:rPr lang="en-US" sz="2800" dirty="0" smtClean="0"/>
              <a:t>PPP is not a silver bullet, however:</a:t>
            </a:r>
          </a:p>
          <a:p>
            <a:pPr lvl="1"/>
            <a:r>
              <a:rPr lang="en-US" sz="2000" dirty="0" smtClean="0"/>
              <a:t>It is a good tool to assist forecasters in better placing QPF</a:t>
            </a:r>
          </a:p>
          <a:p>
            <a:pPr lvl="1"/>
            <a:r>
              <a:rPr lang="en-US" sz="2000" dirty="0" smtClean="0"/>
              <a:t>It helps forecasters visualize rainfall placement and orientation with synoptic, MCS and tropical events</a:t>
            </a:r>
          </a:p>
          <a:p>
            <a:pPr lvl="1"/>
            <a:r>
              <a:rPr lang="en-US" sz="2000" dirty="0" smtClean="0"/>
              <a:t>It should be used with other diagnostic and heavy rain forecasting tools</a:t>
            </a:r>
          </a:p>
          <a:p>
            <a:pPr lvl="1"/>
            <a:r>
              <a:rPr lang="en-US" sz="2000" dirty="0" smtClean="0"/>
              <a:t>It is not designed to replace our movement into the ensemble and probabilistic world which is and will happen</a:t>
            </a:r>
          </a:p>
          <a:p>
            <a:pPr lvl="1"/>
            <a:r>
              <a:rPr lang="en-US" sz="2000" dirty="0" smtClean="0"/>
              <a:t>It can assist modelers in identifying weaknesses in current QPF techniques</a:t>
            </a:r>
          </a:p>
          <a:p>
            <a:pPr lvl="1"/>
            <a:r>
              <a:rPr lang="en-US" sz="2000" dirty="0" smtClean="0"/>
              <a:t>It does a good job in heavy rain events and convective events, but not isolated events</a:t>
            </a:r>
          </a:p>
          <a:p>
            <a:pPr lvl="1"/>
            <a:r>
              <a:rPr lang="en-US" sz="2000" dirty="0" smtClean="0"/>
              <a:t>It does a decent job in MCS events</a:t>
            </a:r>
          </a:p>
          <a:p>
            <a:pPr lvl="1"/>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7391400" cy="5257800"/>
          </a:xfrm>
        </p:spPr>
        <p:txBody>
          <a:bodyPr/>
          <a:lstStyle/>
          <a:p>
            <a:r>
              <a:rPr lang="en-US" sz="2800" dirty="0" smtClean="0"/>
              <a:t>Current research is focusing on combining of the big three: moisture, instability and lift (maximizing PPP)</a:t>
            </a:r>
          </a:p>
          <a:p>
            <a:pPr lvl="1"/>
            <a:r>
              <a:rPr lang="en-US" sz="2000" dirty="0" smtClean="0"/>
              <a:t>Current research shows moisture and lift dominate of the three</a:t>
            </a:r>
          </a:p>
          <a:p>
            <a:pPr lvl="1"/>
            <a:r>
              <a:rPr lang="en-US" sz="2000" dirty="0" smtClean="0"/>
              <a:t>By combining the three, placement improves further</a:t>
            </a:r>
          </a:p>
          <a:p>
            <a:pPr lvl="1"/>
            <a:r>
              <a:rPr lang="en-US" sz="2000" dirty="0" smtClean="0"/>
              <a:t>Preliminary results of 44 events</a:t>
            </a:r>
          </a:p>
          <a:p>
            <a:pPr lvl="1"/>
            <a:r>
              <a:rPr lang="en-US" sz="2000" dirty="0" smtClean="0"/>
              <a:t>GFS PPP POD 0.61 and FAR 0.55 for heavy rain occurring in the max bulleyes</a:t>
            </a:r>
          </a:p>
          <a:p>
            <a:pPr lvl="1"/>
            <a:r>
              <a:rPr lang="en-US" sz="2000" dirty="0" smtClean="0"/>
              <a:t>GFS PPP POD 0.98 FAR 0.14 for maximum rain axis occurring in the maximum bulleyes or along the gradient around bulls-eye</a:t>
            </a:r>
          </a:p>
          <a:p>
            <a:pPr lvl="1"/>
            <a:r>
              <a:rPr lang="en-US" sz="2000" dirty="0" smtClean="0"/>
              <a:t>MM5 PPP POD 0.62 and FAR 0.45 for heavy rain occurring in the max bulleyes</a:t>
            </a:r>
          </a:p>
          <a:p>
            <a:pPr lvl="1"/>
            <a:r>
              <a:rPr lang="en-US" sz="2000" dirty="0" smtClean="0"/>
              <a:t>MM5 PPP POD 0.97 FAR 0.25 for maximum rain axis occurring in the maximum bulleyes or along the gradient around bulls-eye</a:t>
            </a:r>
          </a:p>
          <a:p>
            <a:pPr lvl="1"/>
            <a:endParaRPr lang="en-US" sz="2000" dirty="0" smtClean="0"/>
          </a:p>
          <a:p>
            <a:pPr lvl="1"/>
            <a:endParaRPr lang="en-US" sz="2000" dirty="0" smtClean="0"/>
          </a:p>
          <a:p>
            <a:pPr lvl="1"/>
            <a:endParaRPr lang="en-US" sz="2000" dirty="0" smtClean="0"/>
          </a:p>
          <a:p>
            <a:pPr lvl="1"/>
            <a:endParaRPr lang="en-US" sz="2000" dirty="0" smtClean="0"/>
          </a:p>
        </p:txBody>
      </p:sp>
      <p:sp>
        <p:nvSpPr>
          <p:cNvPr id="6" name="Title 1"/>
          <p:cNvSpPr txBox="1">
            <a:spLocks/>
          </p:cNvSpPr>
          <p:nvPr/>
        </p:nvSpPr>
        <p:spPr>
          <a:xfrm>
            <a:off x="304800" y="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Research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Text Box 2"/>
          <p:cNvSpPr txBox="1">
            <a:spLocks noChangeArrowheads="1"/>
          </p:cNvSpPr>
          <p:nvPr/>
        </p:nvSpPr>
        <p:spPr bwMode="auto">
          <a:xfrm>
            <a:off x="609600" y="533400"/>
            <a:ext cx="8229600" cy="1384995"/>
          </a:xfrm>
          <a:prstGeom prst="rect">
            <a:avLst/>
          </a:prstGeom>
          <a:noFill/>
          <a:ln w="9525">
            <a:noFill/>
            <a:miter lim="800000"/>
            <a:headEnd/>
            <a:tailEnd/>
          </a:ln>
          <a:effectLst>
            <a:outerShdw dist="35921" dir="2700000" algn="ctr" rotWithShape="0">
              <a:schemeClr val="tx2"/>
            </a:outerShdw>
          </a:effectLst>
        </p:spPr>
        <p:txBody>
          <a:bodyPr>
            <a:spAutoFit/>
          </a:bodyPr>
          <a:lstStyle/>
          <a:p>
            <a:pPr marL="457200" indent="-457200" algn="ctr">
              <a:spcBef>
                <a:spcPct val="50000"/>
              </a:spcBef>
              <a:defRPr/>
            </a:pPr>
            <a:r>
              <a:rPr lang="en-US" sz="2800" b="1" dirty="0" smtClean="0">
                <a:solidFill>
                  <a:schemeClr val="bg1"/>
                </a:solidFill>
                <a:latin typeface="Calibri" pitchFamily="34" charset="0"/>
              </a:rPr>
              <a:t>Example of maximizing PPP using low level convergence and PPP for MCS moving from MSP to DTW</a:t>
            </a:r>
          </a:p>
        </p:txBody>
      </p:sp>
      <p:pic>
        <p:nvPicPr>
          <p:cNvPr id="29699" name="Picture 3" descr="gfs_maxpe_08252006"/>
          <p:cNvPicPr>
            <a:picLocks noChangeAspect="1" noChangeArrowheads="1"/>
          </p:cNvPicPr>
          <p:nvPr/>
        </p:nvPicPr>
        <p:blipFill>
          <a:blip r:embed="rId2" cstate="print"/>
          <a:srcRect/>
          <a:stretch>
            <a:fillRect/>
          </a:stretch>
        </p:blipFill>
        <p:spPr bwMode="auto">
          <a:xfrm>
            <a:off x="1219200" y="1909156"/>
            <a:ext cx="6629400" cy="4948844"/>
          </a:xfrm>
          <a:prstGeom prst="rect">
            <a:avLst/>
          </a:prstGeom>
          <a:noFill/>
          <a:ln w="9525">
            <a:noFill/>
            <a:miter lim="800000"/>
            <a:headEnd/>
            <a:tailEnd/>
          </a:ln>
        </p:spPr>
      </p:pic>
      <p:sp>
        <p:nvSpPr>
          <p:cNvPr id="4" name="Title 1"/>
          <p:cNvSpPr txBox="1">
            <a:spLocks/>
          </p:cNvSpPr>
          <p:nvPr/>
        </p:nvSpPr>
        <p:spPr>
          <a:xfrm>
            <a:off x="304800" y="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Research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Text Box 2"/>
          <p:cNvSpPr txBox="1">
            <a:spLocks noChangeArrowheads="1"/>
          </p:cNvSpPr>
          <p:nvPr/>
        </p:nvSpPr>
        <p:spPr bwMode="auto">
          <a:xfrm>
            <a:off x="609600" y="1219200"/>
            <a:ext cx="8229600" cy="5355312"/>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lnSpc>
                <a:spcPct val="100000"/>
              </a:lnSpc>
              <a:spcBef>
                <a:spcPct val="50000"/>
              </a:spcBef>
              <a:defRPr/>
            </a:pPr>
            <a:r>
              <a:rPr lang="en-US" sz="2400" i="1" dirty="0" smtClean="0">
                <a:solidFill>
                  <a:schemeClr val="bg1"/>
                </a:solidFill>
                <a:latin typeface="Arial Black" pitchFamily="34" charset="0"/>
              </a:rPr>
              <a:t>More information:</a:t>
            </a:r>
          </a:p>
          <a:p>
            <a:pPr algn="ctr">
              <a:lnSpc>
                <a:spcPct val="100000"/>
              </a:lnSpc>
              <a:spcBef>
                <a:spcPct val="50000"/>
              </a:spcBef>
              <a:defRPr/>
            </a:pPr>
            <a:r>
              <a:rPr lang="en-US" sz="2400" i="1" dirty="0" smtClean="0">
                <a:solidFill>
                  <a:schemeClr val="bg1"/>
                </a:solidFill>
                <a:latin typeface="Arial Black" pitchFamily="34" charset="0"/>
              </a:rPr>
              <a:t>Look for NWA Digest Publication Volume 26 Numbers 3,4</a:t>
            </a:r>
          </a:p>
          <a:p>
            <a:pPr algn="ctr">
              <a:spcBef>
                <a:spcPct val="50000"/>
              </a:spcBef>
              <a:defRPr/>
            </a:pPr>
            <a:endParaRPr lang="en-US" sz="2400" i="1" dirty="0" smtClean="0">
              <a:solidFill>
                <a:schemeClr val="bg1"/>
              </a:solidFill>
              <a:latin typeface="Arial Black" pitchFamily="34" charset="0"/>
            </a:endParaRPr>
          </a:p>
          <a:p>
            <a:pPr algn="ctr">
              <a:lnSpc>
                <a:spcPct val="100000"/>
              </a:lnSpc>
              <a:spcBef>
                <a:spcPct val="50000"/>
              </a:spcBef>
              <a:defRPr/>
            </a:pPr>
            <a:r>
              <a:rPr lang="en-US" sz="2400" i="1" dirty="0" smtClean="0">
                <a:solidFill>
                  <a:schemeClr val="bg1"/>
                </a:solidFill>
                <a:latin typeface="Arial Black" pitchFamily="34" charset="0"/>
              </a:rPr>
              <a:t>Questions or Suggestions:</a:t>
            </a:r>
          </a:p>
          <a:p>
            <a:pPr algn="ctr">
              <a:lnSpc>
                <a:spcPct val="100000"/>
              </a:lnSpc>
              <a:spcBef>
                <a:spcPct val="50000"/>
              </a:spcBef>
              <a:defRPr/>
            </a:pPr>
            <a:endParaRPr lang="en-US" sz="2400" i="1" dirty="0" smtClean="0">
              <a:solidFill>
                <a:schemeClr val="bg1"/>
              </a:solidFill>
              <a:latin typeface="Arial Black" pitchFamily="34" charset="0"/>
            </a:endParaRPr>
          </a:p>
          <a:p>
            <a:pPr algn="ctr">
              <a:lnSpc>
                <a:spcPct val="100000"/>
              </a:lnSpc>
              <a:spcBef>
                <a:spcPct val="50000"/>
              </a:spcBef>
              <a:defRPr/>
            </a:pPr>
            <a:r>
              <a:rPr lang="en-US" sz="2400" dirty="0" smtClean="0">
                <a:solidFill>
                  <a:schemeClr val="bg1"/>
                </a:solidFill>
                <a:latin typeface="Arial Black" pitchFamily="34" charset="0"/>
              </a:rPr>
              <a:t>Jeffrey.Myers@noaa.gov</a:t>
            </a:r>
          </a:p>
          <a:p>
            <a:pPr algn="ctr">
              <a:lnSpc>
                <a:spcPct val="100000"/>
              </a:lnSpc>
              <a:spcBef>
                <a:spcPct val="50000"/>
              </a:spcBef>
              <a:defRPr/>
            </a:pPr>
            <a:r>
              <a:rPr lang="en-US" sz="2400" dirty="0" smtClean="0">
                <a:solidFill>
                  <a:schemeClr val="bg1"/>
                </a:solidFill>
                <a:latin typeface="Arial Black" pitchFamily="34" charset="0"/>
              </a:rPr>
              <a:t>or </a:t>
            </a:r>
          </a:p>
          <a:p>
            <a:pPr algn="ctr">
              <a:lnSpc>
                <a:spcPct val="100000"/>
              </a:lnSpc>
              <a:spcBef>
                <a:spcPct val="50000"/>
              </a:spcBef>
              <a:defRPr/>
            </a:pPr>
            <a:r>
              <a:rPr lang="en-US" sz="2400" dirty="0" smtClean="0">
                <a:solidFill>
                  <a:schemeClr val="bg1"/>
                </a:solidFill>
                <a:latin typeface="Arial Black" pitchFamily="34" charset="0"/>
              </a:rPr>
              <a:t>James.Noel@noaa.gov</a:t>
            </a:r>
          </a:p>
          <a:p>
            <a:pPr marL="457200" indent="-457200" algn="ctr">
              <a:spcBef>
                <a:spcPct val="50000"/>
              </a:spcBef>
              <a:defRPr/>
            </a:pPr>
            <a:endParaRPr lang="en-US" sz="2800" b="1" dirty="0" smtClean="0">
              <a:solidFill>
                <a:schemeClr val="bg1"/>
              </a:solidFill>
              <a:latin typeface="Calibri" pitchFamily="34" charset="0"/>
            </a:endParaRPr>
          </a:p>
        </p:txBody>
      </p:sp>
      <p:sp>
        <p:nvSpPr>
          <p:cNvPr id="4" name="Title 1"/>
          <p:cNvSpPr txBox="1">
            <a:spLocks/>
          </p:cNvSpPr>
          <p:nvPr/>
        </p:nvSpPr>
        <p:spPr>
          <a:xfrm>
            <a:off x="304800" y="3048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lstStyle/>
          <a:p>
            <a:r>
              <a:rPr lang="en-US" sz="3600" dirty="0" smtClean="0"/>
              <a:t>Precipitation Potential Placement Parameter</a:t>
            </a:r>
            <a:endParaRPr lang="en-US" sz="3600" dirty="0"/>
          </a:p>
        </p:txBody>
      </p:sp>
      <p:sp>
        <p:nvSpPr>
          <p:cNvPr id="5" name="Text Box 5"/>
          <p:cNvSpPr txBox="1">
            <a:spLocks noChangeArrowheads="1"/>
          </p:cNvSpPr>
          <p:nvPr/>
        </p:nvSpPr>
        <p:spPr bwMode="auto">
          <a:xfrm>
            <a:off x="762000" y="1905000"/>
            <a:ext cx="7772400" cy="231933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457200" indent="-457200" algn="l">
              <a:lnSpc>
                <a:spcPct val="100000"/>
              </a:lnSpc>
              <a:spcBef>
                <a:spcPct val="50000"/>
              </a:spcBef>
              <a:buFontTx/>
              <a:buAutoNum type="arabicPeriod"/>
              <a:defRPr/>
            </a:pPr>
            <a:r>
              <a:rPr lang="en-US" sz="2800" b="1" dirty="0">
                <a:solidFill>
                  <a:schemeClr val="bg1"/>
                </a:solidFill>
                <a:latin typeface="Calibri" pitchFamily="34" charset="0"/>
              </a:rPr>
              <a:t>Lower Tropospheric Relative Humidity </a:t>
            </a:r>
            <a:r>
              <a:rPr lang="en-US" sz="2800" b="1" i="1" dirty="0">
                <a:solidFill>
                  <a:schemeClr val="bg1"/>
                </a:solidFill>
                <a:latin typeface="Calibri" pitchFamily="34" charset="0"/>
              </a:rPr>
              <a:t>(1000-700mb)</a:t>
            </a:r>
            <a:r>
              <a:rPr lang="en-US" sz="2800" b="1" dirty="0">
                <a:solidFill>
                  <a:schemeClr val="bg1"/>
                </a:solidFill>
                <a:latin typeface="Calibri" pitchFamily="34" charset="0"/>
              </a:rPr>
              <a:t>        </a:t>
            </a:r>
          </a:p>
          <a:p>
            <a:pPr marL="457200" indent="-457200" algn="l">
              <a:lnSpc>
                <a:spcPct val="100000"/>
              </a:lnSpc>
              <a:spcBef>
                <a:spcPct val="50000"/>
              </a:spcBef>
              <a:buFontTx/>
              <a:buAutoNum type="arabicPeriod"/>
              <a:defRPr/>
            </a:pPr>
            <a:r>
              <a:rPr lang="en-US" sz="2800" b="1" dirty="0">
                <a:solidFill>
                  <a:schemeClr val="bg1"/>
                </a:solidFill>
                <a:latin typeface="Calibri" pitchFamily="34" charset="0"/>
              </a:rPr>
              <a:t>Precipitable Water (PW)</a:t>
            </a:r>
          </a:p>
          <a:p>
            <a:pPr marL="457200" indent="-457200" algn="l">
              <a:lnSpc>
                <a:spcPct val="100000"/>
              </a:lnSpc>
              <a:spcBef>
                <a:spcPct val="50000"/>
              </a:spcBef>
              <a:buFontTx/>
              <a:buAutoNum type="arabicPeriod"/>
              <a:defRPr/>
            </a:pPr>
            <a:endParaRPr lang="en-US" sz="3200" dirty="0">
              <a:solidFill>
                <a:srgbClr val="FFE881"/>
              </a:solidFill>
              <a:latin typeface="Times New Roman" pitchFamily="18" charset="0"/>
            </a:endParaRPr>
          </a:p>
        </p:txBody>
      </p:sp>
      <p:pic>
        <p:nvPicPr>
          <p:cNvPr id="7" name="Picture 2" descr="cloudsback"/>
          <p:cNvPicPr>
            <a:picLocks noChangeAspect="1" noChangeArrowheads="1"/>
          </p:cNvPicPr>
          <p:nvPr/>
        </p:nvPicPr>
        <p:blipFill>
          <a:blip r:embed="rId2" cstate="print"/>
          <a:srcRect/>
          <a:stretch>
            <a:fillRect/>
          </a:stretch>
        </p:blipFill>
        <p:spPr bwMode="auto">
          <a:xfrm>
            <a:off x="1524000" y="4267200"/>
            <a:ext cx="5791200" cy="990600"/>
          </a:xfrm>
          <a:prstGeom prst="rect">
            <a:avLst/>
          </a:prstGeom>
          <a:noFill/>
          <a:effectLst>
            <a:outerShdw dist="107763" dir="2700000" algn="ctr" rotWithShape="0">
              <a:schemeClr val="accent2"/>
            </a:outerShdw>
          </a:effectLst>
        </p:spPr>
      </p:pic>
      <p:sp>
        <p:nvSpPr>
          <p:cNvPr id="8" name="Text Box 6"/>
          <p:cNvSpPr txBox="1">
            <a:spLocks noChangeArrowheads="1"/>
          </p:cNvSpPr>
          <p:nvPr/>
        </p:nvSpPr>
        <p:spPr bwMode="auto">
          <a:xfrm>
            <a:off x="2057400" y="4464050"/>
            <a:ext cx="4800600" cy="64135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nSpc>
                <a:spcPct val="100000"/>
              </a:lnSpc>
              <a:spcBef>
                <a:spcPct val="50000"/>
              </a:spcBef>
              <a:defRPr/>
            </a:pPr>
            <a:r>
              <a:rPr lang="en-US" sz="3600" dirty="0">
                <a:solidFill>
                  <a:srgbClr val="FF3300"/>
                </a:solidFill>
              </a:rPr>
              <a:t>RH </a:t>
            </a:r>
            <a:r>
              <a:rPr lang="en-US" sz="2400" dirty="0">
                <a:solidFill>
                  <a:srgbClr val="FF3300"/>
                </a:solidFill>
              </a:rPr>
              <a:t>(1000-700mb)</a:t>
            </a:r>
            <a:r>
              <a:rPr lang="en-US" sz="3600" dirty="0">
                <a:solidFill>
                  <a:srgbClr val="FF3300"/>
                </a:solidFill>
              </a:rPr>
              <a:t>  x   PW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lstStyle/>
          <a:p>
            <a:r>
              <a:rPr lang="en-US" sz="3600" dirty="0" smtClean="0"/>
              <a:t>Precipitation Potential Placement </a:t>
            </a:r>
            <a:br>
              <a:rPr lang="en-US" sz="3600" dirty="0" smtClean="0"/>
            </a:br>
            <a:r>
              <a:rPr lang="en-US" sz="3600" dirty="0" smtClean="0"/>
              <a:t>Original Research</a:t>
            </a:r>
            <a:endParaRPr lang="en-US" sz="3600" dirty="0"/>
          </a:p>
        </p:txBody>
      </p:sp>
      <p:graphicFrame>
        <p:nvGraphicFramePr>
          <p:cNvPr id="1026" name="Object 4"/>
          <p:cNvGraphicFramePr>
            <a:graphicFrameLocks noChangeAspect="1"/>
          </p:cNvGraphicFramePr>
          <p:nvPr/>
        </p:nvGraphicFramePr>
        <p:xfrm>
          <a:off x="1066800" y="1927225"/>
          <a:ext cx="7086600" cy="4778375"/>
        </p:xfrm>
        <a:graphic>
          <a:graphicData uri="http://schemas.openxmlformats.org/presentationml/2006/ole">
            <p:oleObj spid="_x0000_s1026" name="Chart" r:id="rId3" imgW="5134051" imgH="3867302" progId="Excel.Sheet.8">
              <p:embed/>
            </p:oleObj>
          </a:graphicData>
        </a:graphic>
      </p:graphicFrame>
      <p:sp>
        <p:nvSpPr>
          <p:cNvPr id="11" name="Rectangle 10"/>
          <p:cNvSpPr/>
          <p:nvPr/>
        </p:nvSpPr>
        <p:spPr>
          <a:xfrm>
            <a:off x="1066800" y="1066800"/>
            <a:ext cx="7010400" cy="954107"/>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Percent occurrence of measurable rainfall for three different temperature environments</a:t>
            </a:r>
            <a:endParaRPr lang="en-US" sz="2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lstStyle/>
          <a:p>
            <a:r>
              <a:rPr lang="en-US" sz="3600" dirty="0" smtClean="0"/>
              <a:t>Precipitation Potential Placement </a:t>
            </a:r>
            <a:br>
              <a:rPr lang="en-US" sz="3600" dirty="0" smtClean="0"/>
            </a:br>
            <a:r>
              <a:rPr lang="en-US" sz="3600" dirty="0" smtClean="0"/>
              <a:t>Rules of Thumb for Onset of Rainfall</a:t>
            </a:r>
            <a:endParaRPr lang="en-US" sz="3600" dirty="0"/>
          </a:p>
        </p:txBody>
      </p:sp>
      <p:sp>
        <p:nvSpPr>
          <p:cNvPr id="3" name="Content Placeholder 2"/>
          <p:cNvSpPr>
            <a:spLocks noGrp="1"/>
          </p:cNvSpPr>
          <p:nvPr>
            <p:ph idx="1"/>
          </p:nvPr>
        </p:nvSpPr>
        <p:spPr>
          <a:xfrm>
            <a:off x="990600" y="1371600"/>
            <a:ext cx="7391400" cy="5257800"/>
          </a:xfrm>
        </p:spPr>
        <p:txBody>
          <a:bodyPr/>
          <a:lstStyle/>
          <a:p>
            <a:r>
              <a:rPr lang="en-US" sz="2800" dirty="0" smtClean="0"/>
              <a:t>Onset for measurable rainfall is typically 0.3” to 0.6” during a cool environment (&lt;37F)</a:t>
            </a:r>
          </a:p>
          <a:p>
            <a:r>
              <a:rPr lang="en-US" sz="2800" dirty="0" smtClean="0"/>
              <a:t>Onset for measurable rainfall is typically 0.5” to 0.8” for a transitional temperature environment (37F – 69F)</a:t>
            </a:r>
          </a:p>
          <a:p>
            <a:r>
              <a:rPr lang="en-US" sz="2800" dirty="0" smtClean="0"/>
              <a:t>Onset for measurable rainfall is typically 0.8” to 1.3” for a warm temperature environment (&gt;=70F)</a:t>
            </a:r>
          </a:p>
          <a:p>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lstStyle/>
          <a:p>
            <a:r>
              <a:rPr lang="en-US" sz="3600" dirty="0" smtClean="0"/>
              <a:t>Precipitation Potential Placement </a:t>
            </a:r>
            <a:br>
              <a:rPr lang="en-US" sz="3600" dirty="0" smtClean="0"/>
            </a:br>
            <a:r>
              <a:rPr lang="en-US" sz="3600" dirty="0" smtClean="0"/>
              <a:t>Rules of Thumb for </a:t>
            </a:r>
            <a:br>
              <a:rPr lang="en-US" sz="3600" dirty="0" smtClean="0"/>
            </a:br>
            <a:r>
              <a:rPr lang="en-US" sz="3600" dirty="0" smtClean="0"/>
              <a:t>Axis of Heaviest Rainfall</a:t>
            </a:r>
            <a:endParaRPr lang="en-US" sz="3600" dirty="0"/>
          </a:p>
        </p:txBody>
      </p:sp>
      <p:sp>
        <p:nvSpPr>
          <p:cNvPr id="3" name="Content Placeholder 2"/>
          <p:cNvSpPr>
            <a:spLocks noGrp="1"/>
          </p:cNvSpPr>
          <p:nvPr>
            <p:ph idx="1"/>
          </p:nvPr>
        </p:nvSpPr>
        <p:spPr>
          <a:xfrm>
            <a:off x="990600" y="2209800"/>
            <a:ext cx="7391400" cy="5257800"/>
          </a:xfrm>
        </p:spPr>
        <p:txBody>
          <a:bodyPr/>
          <a:lstStyle/>
          <a:p>
            <a:r>
              <a:rPr lang="en-US" sz="2800" dirty="0" smtClean="0"/>
              <a:t>Heaviest rainfall usually occurs along and to the left of the heaviest PPP axis in cold air advection scenarios. </a:t>
            </a:r>
          </a:p>
          <a:p>
            <a:r>
              <a:rPr lang="en-US" sz="2800" dirty="0" smtClean="0"/>
              <a:t>Along and to the right of PPP axis in stationary and warm frontal set-ups. (Nashville example) </a:t>
            </a:r>
          </a:p>
          <a:p>
            <a:endParaRPr lang="en-U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jcd5"/>
          <p:cNvPicPr>
            <a:picLocks noChangeAspect="1" noChangeArrowheads="1"/>
          </p:cNvPicPr>
          <p:nvPr/>
        </p:nvPicPr>
        <p:blipFill>
          <a:blip r:embed="rId2" cstate="print"/>
          <a:srcRect l="20869" t="7845" r="46" b="3241"/>
          <a:stretch>
            <a:fillRect/>
          </a:stretch>
        </p:blipFill>
        <p:spPr bwMode="auto">
          <a:xfrm>
            <a:off x="1828800" y="1600200"/>
            <a:ext cx="5638800" cy="4945063"/>
          </a:xfrm>
          <a:prstGeom prst="rect">
            <a:avLst/>
          </a:prstGeom>
          <a:noFill/>
          <a:ln w="9525">
            <a:noFill/>
            <a:miter lim="800000"/>
            <a:headEnd/>
            <a:tailEnd/>
          </a:ln>
        </p:spPr>
      </p:pic>
      <p:sp>
        <p:nvSpPr>
          <p:cNvPr id="15364" name="Text Box 4"/>
          <p:cNvSpPr txBox="1">
            <a:spLocks noChangeArrowheads="1"/>
          </p:cNvSpPr>
          <p:nvPr/>
        </p:nvSpPr>
        <p:spPr bwMode="auto">
          <a:xfrm>
            <a:off x="2057400" y="5943600"/>
            <a:ext cx="11430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solidFill>
                  <a:schemeClr val="bg1"/>
                </a:solidFill>
                <a:latin typeface="Times New Roman" pitchFamily="18" charset="0"/>
              </a:rPr>
              <a:t>PE</a:t>
            </a:r>
          </a:p>
        </p:txBody>
      </p:sp>
      <p:sp>
        <p:nvSpPr>
          <p:cNvPr id="15365" name="Text Box 5"/>
          <p:cNvSpPr txBox="1">
            <a:spLocks noChangeArrowheads="1"/>
          </p:cNvSpPr>
          <p:nvPr/>
        </p:nvSpPr>
        <p:spPr bwMode="auto">
          <a:xfrm>
            <a:off x="4724400" y="3581400"/>
            <a:ext cx="1524000" cy="461665"/>
          </a:xfrm>
          <a:prstGeom prst="rect">
            <a:avLst/>
          </a:prstGeom>
          <a:noFill/>
          <a:ln w="9525">
            <a:noFill/>
            <a:miter lim="800000"/>
            <a:headEnd/>
            <a:tailEnd/>
          </a:ln>
        </p:spPr>
        <p:txBody>
          <a:bodyPr wrap="square">
            <a:spAutoFit/>
          </a:bodyPr>
          <a:lstStyle/>
          <a:p>
            <a:pPr>
              <a:lnSpc>
                <a:spcPct val="100000"/>
              </a:lnSpc>
              <a:spcBef>
                <a:spcPct val="50000"/>
              </a:spcBef>
            </a:pPr>
            <a:r>
              <a:rPr lang="en-US" sz="2400" dirty="0" smtClean="0">
                <a:latin typeface="Times New Roman" pitchFamily="18" charset="0"/>
              </a:rPr>
              <a:t>Mean RH</a:t>
            </a:r>
            <a:endParaRPr lang="en-US" sz="2400" b="0" dirty="0">
              <a:latin typeface="Times New Roman" pitchFamily="18" charset="0"/>
            </a:endParaRPr>
          </a:p>
        </p:txBody>
      </p:sp>
      <p:pic>
        <p:nvPicPr>
          <p:cNvPr id="739335" name="Picture 7"/>
          <p:cNvPicPr>
            <a:picLocks noChangeAspect="1" noChangeArrowheads="1"/>
          </p:cNvPicPr>
          <p:nvPr/>
        </p:nvPicPr>
        <p:blipFill>
          <a:blip r:embed="rId3" cstate="print"/>
          <a:srcRect l="48013" t="35013" r="29314" b="38312"/>
          <a:stretch>
            <a:fillRect/>
          </a:stretch>
        </p:blipFill>
        <p:spPr bwMode="auto">
          <a:xfrm>
            <a:off x="4648200" y="4114800"/>
            <a:ext cx="2819400" cy="2406650"/>
          </a:xfrm>
          <a:prstGeom prst="rect">
            <a:avLst/>
          </a:prstGeom>
          <a:noFill/>
          <a:ln w="9525">
            <a:noFill/>
            <a:miter lim="800000"/>
            <a:headEnd/>
            <a:tailEnd/>
          </a:ln>
        </p:spPr>
      </p:pic>
      <p:sp>
        <p:nvSpPr>
          <p:cNvPr id="15368" name="Text Box 8"/>
          <p:cNvSpPr txBox="1">
            <a:spLocks noChangeArrowheads="1"/>
          </p:cNvSpPr>
          <p:nvPr/>
        </p:nvSpPr>
        <p:spPr bwMode="auto">
          <a:xfrm>
            <a:off x="1981200" y="3581400"/>
            <a:ext cx="11430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solidFill>
                  <a:schemeClr val="bg1"/>
                </a:solidFill>
                <a:latin typeface="Times New Roman" pitchFamily="18" charset="0"/>
              </a:rPr>
              <a:t>PW</a:t>
            </a:r>
          </a:p>
        </p:txBody>
      </p:sp>
      <p:sp>
        <p:nvSpPr>
          <p:cNvPr id="10" name="Text Box 3"/>
          <p:cNvSpPr txBox="1">
            <a:spLocks noChangeArrowheads="1"/>
          </p:cNvSpPr>
          <p:nvPr/>
        </p:nvSpPr>
        <p:spPr bwMode="auto">
          <a:xfrm>
            <a:off x="1981200" y="3581400"/>
            <a:ext cx="11430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latin typeface="Times New Roman" pitchFamily="18" charset="0"/>
              </a:rPr>
              <a:t>PW</a:t>
            </a:r>
          </a:p>
        </p:txBody>
      </p:sp>
      <p:sp>
        <p:nvSpPr>
          <p:cNvPr id="11" name="Text Box 3"/>
          <p:cNvSpPr txBox="1">
            <a:spLocks noChangeArrowheads="1"/>
          </p:cNvSpPr>
          <p:nvPr/>
        </p:nvSpPr>
        <p:spPr bwMode="auto">
          <a:xfrm>
            <a:off x="1981200" y="5943600"/>
            <a:ext cx="11430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smtClean="0">
                <a:latin typeface="Times New Roman" pitchFamily="18" charset="0"/>
              </a:rPr>
              <a:t>PPP</a:t>
            </a:r>
            <a:endParaRPr lang="en-US" sz="2400" b="0" dirty="0">
              <a:latin typeface="Times New Roman" pitchFamily="18" charset="0"/>
            </a:endParaRPr>
          </a:p>
        </p:txBody>
      </p:sp>
      <p:sp>
        <p:nvSpPr>
          <p:cNvPr id="12" name="Rectangle 11"/>
          <p:cNvSpPr/>
          <p:nvPr/>
        </p:nvSpPr>
        <p:spPr>
          <a:xfrm>
            <a:off x="1143000" y="762000"/>
            <a:ext cx="7010400" cy="523220"/>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PPP improves over either PW or Mean RH </a:t>
            </a:r>
            <a:endParaRPr lang="en-US" sz="2800" b="1" dirty="0">
              <a:solidFill>
                <a:schemeClr val="bg1"/>
              </a:solidFill>
              <a:latin typeface="Calibri" pitchFamily="34" charset="0"/>
            </a:endParaRPr>
          </a:p>
        </p:txBody>
      </p:sp>
      <p:sp>
        <p:nvSpPr>
          <p:cNvPr id="13"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39335"/>
                                        </p:tgtEl>
                                        <p:attrNameLst>
                                          <p:attrName>style.visibility</p:attrName>
                                        </p:attrNameLst>
                                      </p:cBhvr>
                                      <p:to>
                                        <p:strVal val="visible"/>
                                      </p:to>
                                    </p:set>
                                    <p:anim calcmode="lin" valueType="num">
                                      <p:cBhvr>
                                        <p:cTn id="7" dur="1000" fill="hold"/>
                                        <p:tgtEl>
                                          <p:spTgt spid="739335"/>
                                        </p:tgtEl>
                                        <p:attrNameLst>
                                          <p:attrName>ppt_w</p:attrName>
                                        </p:attrNameLst>
                                      </p:cBhvr>
                                      <p:tavLst>
                                        <p:tav tm="0">
                                          <p:val>
                                            <p:strVal val="#ppt_w*0.70"/>
                                          </p:val>
                                        </p:tav>
                                        <p:tav tm="100000">
                                          <p:val>
                                            <p:strVal val="#ppt_w"/>
                                          </p:val>
                                        </p:tav>
                                      </p:tavLst>
                                    </p:anim>
                                    <p:anim calcmode="lin" valueType="num">
                                      <p:cBhvr>
                                        <p:cTn id="8" dur="1000" fill="hold"/>
                                        <p:tgtEl>
                                          <p:spTgt spid="739335"/>
                                        </p:tgtEl>
                                        <p:attrNameLst>
                                          <p:attrName>ppt_h</p:attrName>
                                        </p:attrNameLst>
                                      </p:cBhvr>
                                      <p:tavLst>
                                        <p:tav tm="0">
                                          <p:val>
                                            <p:strVal val="#ppt_h"/>
                                          </p:val>
                                        </p:tav>
                                        <p:tav tm="100000">
                                          <p:val>
                                            <p:strVal val="#ppt_h"/>
                                          </p:val>
                                        </p:tav>
                                      </p:tavLst>
                                    </p:anim>
                                    <p:animEffect transition="in" filter="fade">
                                      <p:cBhvr>
                                        <p:cTn id="9" dur="1000"/>
                                        <p:tgtEl>
                                          <p:spTgt spid="73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43000" y="609600"/>
            <a:ext cx="7467600" cy="954107"/>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PPP can be converted to a 6-hour POP to assist forecasters based on the research data</a:t>
            </a:r>
            <a:endParaRPr lang="en-US" sz="2800" b="1" dirty="0">
              <a:solidFill>
                <a:schemeClr val="bg1"/>
              </a:solidFill>
              <a:latin typeface="Calibri" pitchFamily="34" charset="0"/>
            </a:endParaRPr>
          </a:p>
        </p:txBody>
      </p:sp>
      <p:sp>
        <p:nvSpPr>
          <p:cNvPr id="13"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pic>
        <p:nvPicPr>
          <p:cNvPr id="14" name="Picture 2" descr="jcd7"/>
          <p:cNvPicPr>
            <a:picLocks noChangeAspect="1" noChangeArrowheads="1"/>
          </p:cNvPicPr>
          <p:nvPr/>
        </p:nvPicPr>
        <p:blipFill>
          <a:blip r:embed="rId2" cstate="print"/>
          <a:srcRect l="20671" t="7845" r="46" b="3142"/>
          <a:stretch>
            <a:fillRect/>
          </a:stretch>
        </p:blipFill>
        <p:spPr bwMode="auto">
          <a:xfrm>
            <a:off x="1905000" y="1600200"/>
            <a:ext cx="5562600" cy="4924328"/>
          </a:xfrm>
          <a:prstGeom prst="rect">
            <a:avLst/>
          </a:prstGeom>
          <a:noFill/>
          <a:ln w="9525">
            <a:noFill/>
            <a:miter lim="800000"/>
            <a:headEnd/>
            <a:tailEnd/>
          </a:ln>
        </p:spPr>
      </p:pic>
      <p:sp>
        <p:nvSpPr>
          <p:cNvPr id="15" name="Text Box 3"/>
          <p:cNvSpPr txBox="1">
            <a:spLocks noChangeArrowheads="1"/>
          </p:cNvSpPr>
          <p:nvPr/>
        </p:nvSpPr>
        <p:spPr bwMode="auto">
          <a:xfrm>
            <a:off x="1981200" y="3581400"/>
            <a:ext cx="11430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latin typeface="Times New Roman" pitchFamily="18" charset="0"/>
              </a:rPr>
              <a:t>PW</a:t>
            </a:r>
          </a:p>
        </p:txBody>
      </p:sp>
      <p:sp>
        <p:nvSpPr>
          <p:cNvPr id="16" name="Text Box 5"/>
          <p:cNvSpPr txBox="1">
            <a:spLocks noChangeArrowheads="1"/>
          </p:cNvSpPr>
          <p:nvPr/>
        </p:nvSpPr>
        <p:spPr bwMode="auto">
          <a:xfrm>
            <a:off x="4724400" y="3581400"/>
            <a:ext cx="1524000" cy="461665"/>
          </a:xfrm>
          <a:prstGeom prst="rect">
            <a:avLst/>
          </a:prstGeom>
          <a:noFill/>
          <a:ln w="9525">
            <a:noFill/>
            <a:miter lim="800000"/>
            <a:headEnd/>
            <a:tailEnd/>
          </a:ln>
        </p:spPr>
        <p:txBody>
          <a:bodyPr wrap="square">
            <a:spAutoFit/>
          </a:bodyPr>
          <a:lstStyle/>
          <a:p>
            <a:pPr>
              <a:lnSpc>
                <a:spcPct val="100000"/>
              </a:lnSpc>
              <a:spcBef>
                <a:spcPct val="50000"/>
              </a:spcBef>
            </a:pPr>
            <a:r>
              <a:rPr lang="en-US" sz="2400" dirty="0" smtClean="0">
                <a:latin typeface="Times New Roman" pitchFamily="18" charset="0"/>
              </a:rPr>
              <a:t>Mean RH</a:t>
            </a:r>
            <a:endParaRPr lang="en-US" sz="2400" b="0" dirty="0">
              <a:latin typeface="Times New Roman" pitchFamily="18" charset="0"/>
            </a:endParaRPr>
          </a:p>
        </p:txBody>
      </p:sp>
      <p:sp>
        <p:nvSpPr>
          <p:cNvPr id="17" name="Text Box 3"/>
          <p:cNvSpPr txBox="1">
            <a:spLocks noChangeArrowheads="1"/>
          </p:cNvSpPr>
          <p:nvPr/>
        </p:nvSpPr>
        <p:spPr bwMode="auto">
          <a:xfrm>
            <a:off x="1981200" y="5943600"/>
            <a:ext cx="1752600" cy="457200"/>
          </a:xfrm>
          <a:prstGeom prst="rect">
            <a:avLst/>
          </a:prstGeom>
          <a:noFill/>
          <a:ln w="9525">
            <a:noFill/>
            <a:miter lim="800000"/>
            <a:headEnd/>
            <a:tailEnd/>
          </a:ln>
        </p:spPr>
        <p:txBody>
          <a:bodyPr wrap="square">
            <a:spAutoFit/>
          </a:bodyPr>
          <a:lstStyle/>
          <a:p>
            <a:pPr>
              <a:lnSpc>
                <a:spcPct val="100000"/>
              </a:lnSpc>
              <a:spcBef>
                <a:spcPct val="50000"/>
              </a:spcBef>
            </a:pPr>
            <a:r>
              <a:rPr lang="en-US" sz="2400" b="0" dirty="0" smtClean="0">
                <a:latin typeface="Times New Roman" pitchFamily="18" charset="0"/>
              </a:rPr>
              <a:t>PPP to POP</a:t>
            </a:r>
            <a:endParaRPr lang="en-US" sz="2400" b="0" dirty="0">
              <a:latin typeface="Times New Roman" pitchFamily="18" charset="0"/>
            </a:endParaRPr>
          </a:p>
        </p:txBody>
      </p:sp>
      <p:pic>
        <p:nvPicPr>
          <p:cNvPr id="18" name="Picture 6"/>
          <p:cNvPicPr>
            <a:picLocks noChangeAspect="1" noChangeArrowheads="1"/>
          </p:cNvPicPr>
          <p:nvPr/>
        </p:nvPicPr>
        <p:blipFill>
          <a:blip r:embed="rId3" cstate="print"/>
          <a:srcRect l="48013" t="35013" r="29314" b="38312"/>
          <a:stretch>
            <a:fillRect/>
          </a:stretch>
        </p:blipFill>
        <p:spPr bwMode="auto">
          <a:xfrm>
            <a:off x="4724400" y="4082057"/>
            <a:ext cx="2743200" cy="24711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43000" y="609600"/>
            <a:ext cx="7467600" cy="954107"/>
          </a:xfrm>
          <a:prstGeom prst="rect">
            <a:avLst/>
          </a:prstGeom>
        </p:spPr>
        <p:txBody>
          <a:bodyPr wrap="square">
            <a:spAutoFit/>
          </a:bodyPr>
          <a:lstStyle/>
          <a:p>
            <a:pPr marL="457200" indent="-457200" algn="ctr">
              <a:spcBef>
                <a:spcPct val="50000"/>
              </a:spcBef>
              <a:defRPr/>
            </a:pPr>
            <a:r>
              <a:rPr lang="en-US" sz="2800" b="1" dirty="0" smtClean="0">
                <a:solidFill>
                  <a:schemeClr val="bg1"/>
                </a:solidFill>
                <a:latin typeface="Calibri" pitchFamily="34" charset="0"/>
              </a:rPr>
              <a:t>PPP helps to focus on placing the QPF better versus other broad spectrum parameters</a:t>
            </a:r>
            <a:endParaRPr lang="en-US" sz="2800" b="1" dirty="0">
              <a:solidFill>
                <a:schemeClr val="bg1"/>
              </a:solidFill>
              <a:latin typeface="Calibri" pitchFamily="34" charset="0"/>
            </a:endParaRPr>
          </a:p>
        </p:txBody>
      </p:sp>
      <p:sp>
        <p:nvSpPr>
          <p:cNvPr id="13" name="Title 1"/>
          <p:cNvSpPr txBox="1">
            <a:spLocks/>
          </p:cNvSpPr>
          <p:nvPr/>
        </p:nvSpPr>
        <p:spPr>
          <a:xfrm>
            <a:off x="228600" y="-76200"/>
            <a:ext cx="8610600" cy="1143000"/>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2E507A"/>
                </a:solidFill>
                <a:effectLst/>
                <a:uLnTx/>
                <a:uFillTx/>
                <a:latin typeface="+mj-lt"/>
                <a:ea typeface="+mj-ea"/>
                <a:cs typeface="+mj-cs"/>
              </a:rPr>
              <a:t>Precipitation Potential Placement </a:t>
            </a:r>
            <a:br>
              <a:rPr kumimoji="0" lang="en-US" sz="3600" b="1" i="0" u="none" strike="noStrike" kern="1200" cap="none" spc="0" normalizeH="0" baseline="0" noProof="0" dirty="0" smtClean="0">
                <a:ln>
                  <a:noFill/>
                </a:ln>
                <a:solidFill>
                  <a:srgbClr val="2E507A"/>
                </a:solidFill>
                <a:effectLst/>
                <a:uLnTx/>
                <a:uFillTx/>
                <a:latin typeface="+mj-lt"/>
                <a:ea typeface="+mj-ea"/>
                <a:cs typeface="+mj-cs"/>
              </a:rPr>
            </a:br>
            <a:endParaRPr kumimoji="0" lang="en-US" sz="3600" b="1" i="0" u="none" strike="noStrike" kern="1200" cap="none" spc="0" normalizeH="0" baseline="0" noProof="0" dirty="0">
              <a:ln>
                <a:noFill/>
              </a:ln>
              <a:solidFill>
                <a:srgbClr val="2E507A"/>
              </a:solidFill>
              <a:effectLst/>
              <a:uLnTx/>
              <a:uFillTx/>
              <a:latin typeface="+mj-lt"/>
              <a:ea typeface="+mj-ea"/>
              <a:cs typeface="+mj-cs"/>
            </a:endParaRPr>
          </a:p>
        </p:txBody>
      </p:sp>
      <p:pic>
        <p:nvPicPr>
          <p:cNvPr id="5" name="Picture 2" descr="jcd11"/>
          <p:cNvPicPr>
            <a:picLocks noChangeAspect="1" noChangeArrowheads="1"/>
          </p:cNvPicPr>
          <p:nvPr/>
        </p:nvPicPr>
        <p:blipFill>
          <a:blip r:embed="rId2" cstate="print"/>
          <a:srcRect l="20869" t="9152" r="1144" b="3241"/>
          <a:stretch>
            <a:fillRect/>
          </a:stretch>
        </p:blipFill>
        <p:spPr bwMode="auto">
          <a:xfrm>
            <a:off x="1905001" y="1600200"/>
            <a:ext cx="5562599" cy="4876800"/>
          </a:xfrm>
          <a:prstGeom prst="rect">
            <a:avLst/>
          </a:prstGeom>
          <a:noFill/>
          <a:ln w="9525">
            <a:noFill/>
            <a:miter lim="800000"/>
            <a:headEnd/>
            <a:tailEnd/>
          </a:ln>
        </p:spPr>
      </p:pic>
      <p:sp>
        <p:nvSpPr>
          <p:cNvPr id="6" name="Text Box 3"/>
          <p:cNvSpPr txBox="1">
            <a:spLocks noChangeArrowheads="1"/>
          </p:cNvSpPr>
          <p:nvPr/>
        </p:nvSpPr>
        <p:spPr bwMode="auto">
          <a:xfrm>
            <a:off x="1981200" y="3581400"/>
            <a:ext cx="1143000" cy="457200"/>
          </a:xfrm>
          <a:prstGeom prst="rect">
            <a:avLst/>
          </a:prstGeom>
          <a:noFill/>
          <a:ln w="9525">
            <a:noFill/>
            <a:miter lim="800000"/>
            <a:headEnd/>
            <a:tailEnd/>
          </a:ln>
        </p:spPr>
        <p:txBody>
          <a:bodyPr>
            <a:spAutoFit/>
          </a:bodyPr>
          <a:lstStyle/>
          <a:p>
            <a:pPr>
              <a:lnSpc>
                <a:spcPct val="100000"/>
              </a:lnSpc>
              <a:spcBef>
                <a:spcPct val="50000"/>
              </a:spcBef>
            </a:pPr>
            <a:r>
              <a:rPr lang="en-US" sz="2400" b="0" dirty="0">
                <a:latin typeface="Times New Roman" pitchFamily="18" charset="0"/>
              </a:rPr>
              <a:t>PW</a:t>
            </a:r>
          </a:p>
        </p:txBody>
      </p:sp>
      <p:sp>
        <p:nvSpPr>
          <p:cNvPr id="7" name="Text Box 5"/>
          <p:cNvSpPr txBox="1">
            <a:spLocks noChangeArrowheads="1"/>
          </p:cNvSpPr>
          <p:nvPr/>
        </p:nvSpPr>
        <p:spPr bwMode="auto">
          <a:xfrm>
            <a:off x="4724400" y="3581400"/>
            <a:ext cx="1524000" cy="461665"/>
          </a:xfrm>
          <a:prstGeom prst="rect">
            <a:avLst/>
          </a:prstGeom>
          <a:noFill/>
          <a:ln w="9525">
            <a:noFill/>
            <a:miter lim="800000"/>
            <a:headEnd/>
            <a:tailEnd/>
          </a:ln>
        </p:spPr>
        <p:txBody>
          <a:bodyPr wrap="square">
            <a:spAutoFit/>
          </a:bodyPr>
          <a:lstStyle/>
          <a:p>
            <a:pPr>
              <a:lnSpc>
                <a:spcPct val="100000"/>
              </a:lnSpc>
              <a:spcBef>
                <a:spcPct val="50000"/>
              </a:spcBef>
            </a:pPr>
            <a:r>
              <a:rPr lang="en-US" sz="2400" dirty="0" smtClean="0">
                <a:latin typeface="Times New Roman" pitchFamily="18" charset="0"/>
              </a:rPr>
              <a:t>Mean RH</a:t>
            </a:r>
            <a:endParaRPr lang="en-US" sz="2400" b="0" dirty="0">
              <a:latin typeface="Times New Roman" pitchFamily="18" charset="0"/>
            </a:endParaRPr>
          </a:p>
        </p:txBody>
      </p:sp>
      <p:sp>
        <p:nvSpPr>
          <p:cNvPr id="8" name="Text Box 3"/>
          <p:cNvSpPr txBox="1">
            <a:spLocks noChangeArrowheads="1"/>
          </p:cNvSpPr>
          <p:nvPr/>
        </p:nvSpPr>
        <p:spPr bwMode="auto">
          <a:xfrm>
            <a:off x="1981200" y="5943600"/>
            <a:ext cx="1752600" cy="457200"/>
          </a:xfrm>
          <a:prstGeom prst="rect">
            <a:avLst/>
          </a:prstGeom>
          <a:noFill/>
          <a:ln w="9525">
            <a:noFill/>
            <a:miter lim="800000"/>
            <a:headEnd/>
            <a:tailEnd/>
          </a:ln>
        </p:spPr>
        <p:txBody>
          <a:bodyPr wrap="square">
            <a:spAutoFit/>
          </a:bodyPr>
          <a:lstStyle/>
          <a:p>
            <a:pPr>
              <a:lnSpc>
                <a:spcPct val="100000"/>
              </a:lnSpc>
              <a:spcBef>
                <a:spcPct val="50000"/>
              </a:spcBef>
            </a:pPr>
            <a:r>
              <a:rPr lang="en-US" sz="2400" b="0" dirty="0" smtClean="0">
                <a:latin typeface="Times New Roman" pitchFamily="18" charset="0"/>
              </a:rPr>
              <a:t>PPP to POP</a:t>
            </a:r>
            <a:endParaRPr lang="en-US" sz="2400" b="0" dirty="0">
              <a:latin typeface="Times New Roman" pitchFamily="18" charset="0"/>
            </a:endParaRPr>
          </a:p>
        </p:txBody>
      </p:sp>
      <p:pic>
        <p:nvPicPr>
          <p:cNvPr id="9" name="Picture 7" descr="030101"/>
          <p:cNvPicPr>
            <a:picLocks noChangeAspect="1" noChangeArrowheads="1"/>
          </p:cNvPicPr>
          <p:nvPr/>
        </p:nvPicPr>
        <p:blipFill>
          <a:blip r:embed="rId3" cstate="print"/>
          <a:srcRect l="21429" t="40849" r="10847" b="328"/>
          <a:stretch>
            <a:fillRect/>
          </a:stretch>
        </p:blipFill>
        <p:spPr bwMode="auto">
          <a:xfrm>
            <a:off x="4724400" y="4038600"/>
            <a:ext cx="2743200" cy="2433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NOAA</Template>
  <TotalTime>1948</TotalTime>
  <Words>935</Words>
  <Application>Microsoft Office PowerPoint</Application>
  <PresentationFormat>On-screen Show (4:3)</PresentationFormat>
  <Paragraphs>122</Paragraphs>
  <Slides>23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NOAA</vt:lpstr>
      <vt:lpstr>Chart</vt:lpstr>
      <vt:lpstr>Precipitation Potential Placement   ER Flash Flood Workshop </vt:lpstr>
      <vt:lpstr>Precipitation Potential Placement History</vt:lpstr>
      <vt:lpstr>Precipitation Potential Placement Parameter</vt:lpstr>
      <vt:lpstr>Precipitation Potential Placement  Original Research</vt:lpstr>
      <vt:lpstr>Precipitation Potential Placement  Rules of Thumb for Onset of Rainfall</vt:lpstr>
      <vt:lpstr>Precipitation Potential Placement  Rules of Thumb for  Axis of Heaviest Rainfall</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 PPP Summary</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steve.buan</dc:creator>
  <cp:lastModifiedBy>Laptop</cp:lastModifiedBy>
  <cp:revision>194</cp:revision>
  <dcterms:created xsi:type="dcterms:W3CDTF">2010-01-29T16:06:51Z</dcterms:created>
  <dcterms:modified xsi:type="dcterms:W3CDTF">2010-05-24T16:05:46Z</dcterms:modified>
</cp:coreProperties>
</file>